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4"/>
  </p:sldMasterIdLst>
  <p:notesMasterIdLst>
    <p:notesMasterId r:id="rId19"/>
  </p:notesMasterIdLst>
  <p:handoutMasterIdLst>
    <p:handoutMasterId r:id="rId20"/>
  </p:handoutMasterIdLst>
  <p:sldIdLst>
    <p:sldId id="666" r:id="rId5"/>
    <p:sldId id="613" r:id="rId6"/>
    <p:sldId id="654" r:id="rId7"/>
    <p:sldId id="655" r:id="rId8"/>
    <p:sldId id="665" r:id="rId9"/>
    <p:sldId id="657" r:id="rId10"/>
    <p:sldId id="658" r:id="rId11"/>
    <p:sldId id="659" r:id="rId12"/>
    <p:sldId id="656" r:id="rId13"/>
    <p:sldId id="660" r:id="rId14"/>
    <p:sldId id="661" r:id="rId15"/>
    <p:sldId id="662" r:id="rId16"/>
    <p:sldId id="663" r:id="rId17"/>
    <p:sldId id="651"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shek Gupta" initials="AG" lastIdx="4" clrIdx="0">
    <p:extLst>
      <p:ext uri="{19B8F6BF-5375-455C-9EA6-DF929625EA0E}">
        <p15:presenceInfo xmlns:p15="http://schemas.microsoft.com/office/powerpoint/2012/main" userId="9f68e652e71fe17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6091"/>
    <a:srgbClr val="44546A"/>
    <a:srgbClr val="FFC000"/>
    <a:srgbClr val="FFFFFF"/>
    <a:srgbClr val="B11117"/>
    <a:srgbClr val="F7DEB1"/>
    <a:srgbClr val="F9A747"/>
    <a:srgbClr val="F89623"/>
    <a:srgbClr val="F4D295"/>
    <a:srgbClr val="B77A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1058" autoAdjust="0"/>
  </p:normalViewPr>
  <p:slideViewPr>
    <p:cSldViewPr snapToGrid="0">
      <p:cViewPr>
        <p:scale>
          <a:sx n="33" d="100"/>
          <a:sy n="33" d="100"/>
        </p:scale>
        <p:origin x="2184" y="798"/>
      </p:cViewPr>
      <p:guideLst/>
    </p:cSldViewPr>
  </p:slideViewPr>
  <p:notesTextViewPr>
    <p:cViewPr>
      <p:scale>
        <a:sx n="3" d="2"/>
        <a:sy n="3" d="2"/>
      </p:scale>
      <p:origin x="0" y="0"/>
    </p:cViewPr>
  </p:notesTextViewPr>
  <p:notesViewPr>
    <p:cSldViewPr snapToGrid="0">
      <p:cViewPr varScale="1">
        <p:scale>
          <a:sx n="83" d="100"/>
          <a:sy n="83" d="100"/>
        </p:scale>
        <p:origin x="199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622BC158-B36B-404C-ACD9-808544E43313}" type="datetimeFigureOut">
              <a:rPr lang="en-US" smtClean="0"/>
              <a:t>11/7/2024</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9CCD67A0-0DA0-4B21-AB38-B59278F9F52E}" type="slidenum">
              <a:rPr lang="en-US" smtClean="0"/>
              <a:t>‹#›</a:t>
            </a:fld>
            <a:endParaRPr lang="en-US"/>
          </a:p>
        </p:txBody>
      </p:sp>
    </p:spTree>
    <p:extLst>
      <p:ext uri="{BB962C8B-B14F-4D97-AF65-F5344CB8AC3E}">
        <p14:creationId xmlns:p14="http://schemas.microsoft.com/office/powerpoint/2010/main" val="13021554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BEA3B8C3-671D-44D5-918A-96B31C288FFE}" type="datetimeFigureOut">
              <a:rPr lang="en-US" smtClean="0"/>
              <a:t>11/7/2024</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44E7347-23F7-44E1-AC10-C6DDFB2506CA}" type="slidenum">
              <a:rPr lang="en-US" smtClean="0"/>
              <a:t>‹#›</a:t>
            </a:fld>
            <a:endParaRPr lang="en-US"/>
          </a:p>
        </p:txBody>
      </p:sp>
    </p:spTree>
    <p:extLst>
      <p:ext uri="{BB962C8B-B14F-4D97-AF65-F5344CB8AC3E}">
        <p14:creationId xmlns:p14="http://schemas.microsoft.com/office/powerpoint/2010/main" val="3712606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344E7347-23F7-44E1-AC10-C6DDFB2506CA}" type="slidenum">
              <a:rPr lang="en-US" smtClean="0"/>
              <a:t>7</a:t>
            </a:fld>
            <a:endParaRPr lang="en-US"/>
          </a:p>
        </p:txBody>
      </p:sp>
    </p:spTree>
    <p:extLst>
      <p:ext uri="{BB962C8B-B14F-4D97-AF65-F5344CB8AC3E}">
        <p14:creationId xmlns:p14="http://schemas.microsoft.com/office/powerpoint/2010/main" val="3524776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Rectangle 9"/>
          <p:cNvSpPr/>
          <p:nvPr userDrawn="1"/>
        </p:nvSpPr>
        <p:spPr>
          <a:xfrm>
            <a:off x="0" y="1"/>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Date Placeholder 1"/>
          <p:cNvSpPr>
            <a:spLocks noGrp="1"/>
          </p:cNvSpPr>
          <p:nvPr>
            <p:ph type="dt" sz="half" idx="10"/>
          </p:nvPr>
        </p:nvSpPr>
        <p:spPr>
          <a:xfrm>
            <a:off x="838200" y="6356350"/>
            <a:ext cx="2743200" cy="365125"/>
          </a:xfrm>
          <a:prstGeom prst="rect">
            <a:avLst/>
          </a:prstGeom>
        </p:spPr>
        <p:txBody>
          <a:bodyPr/>
          <a:lstStyle/>
          <a:p>
            <a:fld id="{75B389BF-33AA-4818-8BC8-7458C81FCE92}" type="datetimeFigureOut">
              <a:rPr lang="en-IN" smtClean="0"/>
              <a:t>07-11-2024</a:t>
            </a:fld>
            <a:endParaRPr lang="en-IN"/>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IN"/>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0FB929A6-FA09-4E36-9DB2-33ECAC208FE7}" type="slidenum">
              <a:rPr lang="en-IN" smtClean="0"/>
              <a:t>‹#›</a:t>
            </a:fld>
            <a:endParaRPr lang="en-IN"/>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7750"/>
            <a:ext cx="12192000" cy="1121664"/>
          </a:xfrm>
          <a:prstGeom prst="rect">
            <a:avLst/>
          </a:prstGeom>
        </p:spPr>
      </p:pic>
      <p:pic>
        <p:nvPicPr>
          <p:cNvPr id="8" name="Picture 7"/>
          <p:cNvPicPr>
            <a:picLocks noChangeAspect="1"/>
          </p:cNvPicPr>
          <p:nvPr userDrawn="1"/>
        </p:nvPicPr>
        <p:blipFill>
          <a:blip r:embed="rId3"/>
          <a:stretch>
            <a:fillRect/>
          </a:stretch>
        </p:blipFill>
        <p:spPr>
          <a:xfrm>
            <a:off x="10181649" y="1"/>
            <a:ext cx="1934067" cy="874642"/>
          </a:xfrm>
          <a:prstGeom prst="rect">
            <a:avLst/>
          </a:prstGeom>
        </p:spPr>
      </p:pic>
    </p:spTree>
    <p:extLst>
      <p:ext uri="{BB962C8B-B14F-4D97-AF65-F5344CB8AC3E}">
        <p14:creationId xmlns:p14="http://schemas.microsoft.com/office/powerpoint/2010/main" val="34760540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99145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0" y="200177"/>
            <a:ext cx="12192000" cy="775778"/>
          </a:xfrm>
          <a:prstGeom prst="rect">
            <a:avLst/>
          </a:prstGeom>
        </p:spPr>
        <p:txBody>
          <a:bodyPr vert="horz" lIns="91440" tIns="45720" rIns="91440" bIns="45720" rtlCol="0" anchor="ctr">
            <a:normAutofit/>
          </a:bodyPr>
          <a:lstStyle>
            <a:lvl1pPr algn="ctr">
              <a:defRPr sz="4800" b="1">
                <a:solidFill>
                  <a:schemeClr val="tx1">
                    <a:lumMod val="65000"/>
                    <a:lumOff val="35000"/>
                  </a:schemeClr>
                </a:solidFill>
              </a:defRPr>
            </a:lvl1pPr>
          </a:lstStyle>
          <a:p>
            <a:r>
              <a:rPr lang="en-US" dirty="0"/>
              <a:t>Click to edit Master title style</a:t>
            </a:r>
          </a:p>
        </p:txBody>
      </p:sp>
      <p:sp>
        <p:nvSpPr>
          <p:cNvPr id="8" name="Rectangle 6">
            <a:extLst>
              <a:ext uri="{FF2B5EF4-FFF2-40B4-BE49-F238E27FC236}">
                <a16:creationId xmlns:a16="http://schemas.microsoft.com/office/drawing/2014/main" id="{55674156-3125-48CE-B7AD-16F5FF6CA05A}"/>
              </a:ext>
            </a:extLst>
          </p:cNvPr>
          <p:cNvSpPr/>
          <p:nvPr userDrawn="1"/>
        </p:nvSpPr>
        <p:spPr>
          <a:xfrm>
            <a:off x="0" y="6597352"/>
            <a:ext cx="12192000" cy="260648"/>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10" name="텍스트 개체 틀 2">
            <a:extLst>
              <a:ext uri="{FF2B5EF4-FFF2-40B4-BE49-F238E27FC236}">
                <a16:creationId xmlns:a16="http://schemas.microsoft.com/office/drawing/2014/main" id="{BEA53C6E-B822-48C1-AE43-123E9E431F64}"/>
              </a:ext>
            </a:extLst>
          </p:cNvPr>
          <p:cNvSpPr>
            <a:spLocks noGrp="1"/>
          </p:cNvSpPr>
          <p:nvPr>
            <p:ph type="body" sz="quarter" idx="41" hasCustomPrompt="1"/>
          </p:nvPr>
        </p:nvSpPr>
        <p:spPr>
          <a:xfrm>
            <a:off x="0" y="1005381"/>
            <a:ext cx="12192000" cy="419379"/>
          </a:xfrm>
          <a:prstGeom prst="rect">
            <a:avLst/>
          </a:prstGeom>
        </p:spPr>
        <p:txBody>
          <a:bodyPr anchor="ctr"/>
          <a:lstStyle>
            <a:lvl1pPr marL="0" marR="0" indent="0" algn="ctr" defTabSz="914400" rtl="0" eaLnBrk="1" fontAlgn="auto" latinLnBrk="1" hangingPunct="1">
              <a:lnSpc>
                <a:spcPct val="90000"/>
              </a:lnSpc>
              <a:spcBef>
                <a:spcPts val="1000"/>
              </a:spcBef>
              <a:spcAft>
                <a:spcPts val="0"/>
              </a:spcAft>
              <a:buClrTx/>
              <a:buSzTx/>
              <a:buFontTx/>
              <a:buNone/>
              <a:tabLst/>
              <a:defRPr sz="2400" b="0">
                <a:solidFill>
                  <a:schemeClr val="tx1">
                    <a:lumMod val="65000"/>
                    <a:lumOff val="35000"/>
                  </a:schemeClr>
                </a:solidFill>
              </a:defRPr>
            </a:lvl1pPr>
          </a:lstStyle>
          <a:p>
            <a:pPr marL="0" marR="0" lvl="0" indent="0" algn="ctr" defTabSz="914400" rtl="0" eaLnBrk="1" fontAlgn="auto" latinLnBrk="1" hangingPunct="1">
              <a:lnSpc>
                <a:spcPct val="90000"/>
              </a:lnSpc>
              <a:spcBef>
                <a:spcPts val="1000"/>
              </a:spcBef>
              <a:spcAft>
                <a:spcPts val="0"/>
              </a:spcAft>
              <a:buClrTx/>
              <a:buSzTx/>
              <a:buFontTx/>
              <a:buNone/>
              <a:tabLst/>
              <a:defRPr/>
            </a:pPr>
            <a:r>
              <a:rPr lang="en-US" altLang="ko-KR" dirty="0"/>
              <a:t>Subtitle in this line</a:t>
            </a:r>
            <a:endParaRPr lang="ko-KR" altLang="en-US" dirty="0"/>
          </a:p>
        </p:txBody>
      </p:sp>
    </p:spTree>
    <p:extLst>
      <p:ext uri="{BB962C8B-B14F-4D97-AF65-F5344CB8AC3E}">
        <p14:creationId xmlns:p14="http://schemas.microsoft.com/office/powerpoint/2010/main" val="14137697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3C254-8800-4C59-A740-897D63CC52C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552FAF9-6883-4C1B-A11D-141FA3EF99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4026117-9547-4F90-AD7A-138AE1E53B6D}"/>
              </a:ext>
            </a:extLst>
          </p:cNvPr>
          <p:cNvSpPr>
            <a:spLocks noGrp="1"/>
          </p:cNvSpPr>
          <p:nvPr>
            <p:ph type="dt" sz="half" idx="10"/>
          </p:nvPr>
        </p:nvSpPr>
        <p:spPr/>
        <p:txBody>
          <a:bodyPr/>
          <a:lstStyle/>
          <a:p>
            <a:fld id="{2A272018-4398-4984-8267-84E6E532454E}" type="datetimeFigureOut">
              <a:rPr lang="en-IN" smtClean="0"/>
              <a:t>07-11-2024</a:t>
            </a:fld>
            <a:endParaRPr lang="en-IN"/>
          </a:p>
        </p:txBody>
      </p:sp>
      <p:sp>
        <p:nvSpPr>
          <p:cNvPr id="5" name="Footer Placeholder 4">
            <a:extLst>
              <a:ext uri="{FF2B5EF4-FFF2-40B4-BE49-F238E27FC236}">
                <a16:creationId xmlns:a16="http://schemas.microsoft.com/office/drawing/2014/main" id="{EC4777DA-9B39-4A23-A73F-1AB4D3566F5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70A8523-9C9A-43A0-B35A-4D043B7E66B0}"/>
              </a:ext>
            </a:extLst>
          </p:cNvPr>
          <p:cNvSpPr>
            <a:spLocks noGrp="1"/>
          </p:cNvSpPr>
          <p:nvPr>
            <p:ph type="sldNum" sz="quarter" idx="12"/>
          </p:nvPr>
        </p:nvSpPr>
        <p:spPr/>
        <p:txBody>
          <a:bodyPr/>
          <a:lstStyle/>
          <a:p>
            <a:fld id="{0FFF84EE-6118-4A5A-AC88-EE4559150B9F}" type="slidenum">
              <a:rPr lang="en-IN" smtClean="0"/>
              <a:t>‹#›</a:t>
            </a:fld>
            <a:endParaRPr lang="en-IN"/>
          </a:p>
        </p:txBody>
      </p:sp>
    </p:spTree>
    <p:extLst>
      <p:ext uri="{BB962C8B-B14F-4D97-AF65-F5344CB8AC3E}">
        <p14:creationId xmlns:p14="http://schemas.microsoft.com/office/powerpoint/2010/main" val="33028572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12192000" cy="6857999"/>
          </a:xfrm>
          <a:prstGeom prst="rect">
            <a:avLst/>
          </a:prstGeom>
        </p:spPr>
      </p:pic>
    </p:spTree>
    <p:extLst>
      <p:ext uri="{BB962C8B-B14F-4D97-AF65-F5344CB8AC3E}">
        <p14:creationId xmlns:p14="http://schemas.microsoft.com/office/powerpoint/2010/main" val="839864870"/>
      </p:ext>
    </p:extLst>
  </p:cSld>
  <p:clrMap bg1="lt1" tx1="dk1" bg2="lt2" tx2="dk2" accent1="accent1" accent2="accent2" accent3="accent3" accent4="accent4" accent5="accent5" accent6="accent6" hlink="hlink" folHlink="folHlink"/>
  <p:sldLayoutIdLst>
    <p:sldLayoutId id="2147483687" r:id="rId1"/>
    <p:sldLayoutId id="2147483692" r:id="rId2"/>
    <p:sldLayoutId id="2147483693" r:id="rId3"/>
    <p:sldLayoutId id="2147483694" r:id="rId4"/>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3000"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46363" y="167121"/>
            <a:ext cx="5198533" cy="504825"/>
          </a:xfrm>
        </p:spPr>
        <p:txBody>
          <a:bodyPr>
            <a:noAutofit/>
          </a:bodyPr>
          <a:lstStyle>
            <a:lvl1pPr algn="l" defTabSz="914400" rtl="0" eaLnBrk="1" latinLnBrk="0" hangingPunct="1">
              <a:lnSpc>
                <a:spcPct val="90000"/>
              </a:lnSpc>
              <a:spcBef>
                <a:spcPct val="0"/>
              </a:spcBef>
              <a:buNone/>
              <a:defRPr sz="3000" kern="1200">
                <a:solidFill>
                  <a:schemeClr val="tx1"/>
                </a:solidFill>
                <a:latin typeface="Calibri" panose="020F0502020204030204" pitchFamily="34" charset="0"/>
                <a:ea typeface="+mj-ea"/>
                <a:cs typeface="Calibri" panose="020F0502020204030204" pitchFamily="34" charset="0"/>
              </a:defRPr>
            </a:lvl1pPr>
          </a:lstStyle>
          <a:p>
            <a:pPr fontAlgn="base">
              <a:lnSpc>
                <a:spcPct val="100000"/>
              </a:lnSpc>
              <a:spcAft>
                <a:spcPct val="0"/>
              </a:spcAft>
              <a:defRPr/>
            </a:pPr>
            <a:r>
              <a:rPr lang="en-US" sz="3200" b="1" dirty="0" smtClean="0">
                <a:solidFill>
                  <a:schemeClr val="accent1"/>
                </a:solidFill>
              </a:rPr>
              <a:t>Impact Quest </a:t>
            </a:r>
            <a:endParaRPr lang="en-US" sz="3200" b="1" dirty="0">
              <a:solidFill>
                <a:schemeClr val="accent1"/>
              </a:solidFill>
            </a:endParaRPr>
          </a:p>
        </p:txBody>
      </p:sp>
      <p:sp>
        <p:nvSpPr>
          <p:cNvPr id="3" name="Content Placeholder 2"/>
          <p:cNvSpPr txBox="1">
            <a:spLocks/>
          </p:cNvSpPr>
          <p:nvPr/>
        </p:nvSpPr>
        <p:spPr>
          <a:xfrm>
            <a:off x="415636" y="1294391"/>
            <a:ext cx="10677525" cy="3388446"/>
          </a:xfr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smtClean="0">
                <a:solidFill>
                  <a:schemeClr val="tx1">
                    <a:lumMod val="65000"/>
                    <a:lumOff val="35000"/>
                  </a:schemeClr>
                </a:solidFill>
                <a:latin typeface="Calibri" pitchFamily="34" charset="0"/>
                <a:cs typeface="Calibri" pitchFamily="34" charset="0"/>
              </a:rPr>
              <a:t>Important Notes:</a:t>
            </a:r>
          </a:p>
          <a:p>
            <a:pPr marL="0" indent="0">
              <a:buNone/>
            </a:pPr>
            <a:endParaRPr lang="en-US" sz="500" dirty="0">
              <a:solidFill>
                <a:schemeClr val="tx1">
                  <a:lumMod val="65000"/>
                  <a:lumOff val="35000"/>
                </a:schemeClr>
              </a:solidFill>
              <a:latin typeface="Calibri" pitchFamily="34" charset="0"/>
              <a:cs typeface="Calibri" pitchFamily="34" charset="0"/>
            </a:endParaRPr>
          </a:p>
          <a:p>
            <a:r>
              <a:rPr lang="en-US" sz="2000" dirty="0" smtClean="0">
                <a:solidFill>
                  <a:schemeClr val="tx1">
                    <a:lumMod val="65000"/>
                    <a:lumOff val="35000"/>
                  </a:schemeClr>
                </a:solidFill>
                <a:latin typeface="Calibri" pitchFamily="34" charset="0"/>
                <a:cs typeface="Calibri" pitchFamily="34" charset="0"/>
              </a:rPr>
              <a:t>Presentation Should not be more than </a:t>
            </a:r>
            <a:r>
              <a:rPr lang="en-US" sz="2000" b="1" dirty="0" smtClean="0">
                <a:solidFill>
                  <a:schemeClr val="tx1">
                    <a:lumMod val="65000"/>
                    <a:lumOff val="35000"/>
                  </a:schemeClr>
                </a:solidFill>
                <a:latin typeface="Calibri" pitchFamily="34" charset="0"/>
                <a:cs typeface="Calibri" pitchFamily="34" charset="0"/>
              </a:rPr>
              <a:t>8 minutes </a:t>
            </a:r>
            <a:r>
              <a:rPr lang="en-US" sz="2000" dirty="0" smtClean="0">
                <a:solidFill>
                  <a:schemeClr val="tx1">
                    <a:lumMod val="65000"/>
                    <a:lumOff val="35000"/>
                  </a:schemeClr>
                </a:solidFill>
                <a:latin typeface="Calibri" pitchFamily="34" charset="0"/>
                <a:cs typeface="Calibri" pitchFamily="34" charset="0"/>
              </a:rPr>
              <a:t>long and should get the listener excited about the business. When Presenting, the time limit will be implemented strictly.</a:t>
            </a:r>
          </a:p>
          <a:p>
            <a:r>
              <a:rPr lang="en-US" sz="2000" dirty="0" smtClean="0">
                <a:solidFill>
                  <a:schemeClr val="tx1">
                    <a:lumMod val="65000"/>
                    <a:lumOff val="35000"/>
                  </a:schemeClr>
                </a:solidFill>
                <a:latin typeface="Calibri" pitchFamily="34" charset="0"/>
                <a:cs typeface="Calibri" pitchFamily="34" charset="0"/>
              </a:rPr>
              <a:t>Choose a </a:t>
            </a:r>
            <a:r>
              <a:rPr lang="en-US" sz="2000" b="1" dirty="0" smtClean="0">
                <a:solidFill>
                  <a:schemeClr val="tx1">
                    <a:lumMod val="65000"/>
                    <a:lumOff val="35000"/>
                  </a:schemeClr>
                </a:solidFill>
                <a:latin typeface="Calibri" pitchFamily="34" charset="0"/>
                <a:cs typeface="Calibri" pitchFamily="34" charset="0"/>
              </a:rPr>
              <a:t>formal font </a:t>
            </a:r>
            <a:r>
              <a:rPr lang="en-US" sz="2000" dirty="0" smtClean="0">
                <a:solidFill>
                  <a:schemeClr val="tx1">
                    <a:lumMod val="65000"/>
                    <a:lumOff val="35000"/>
                  </a:schemeClr>
                </a:solidFill>
                <a:latin typeface="Calibri" pitchFamily="34" charset="0"/>
                <a:cs typeface="Calibri" pitchFamily="34" charset="0"/>
              </a:rPr>
              <a:t>for the presentation such as Arial, Times Roman, Calibri, Cambria, Verdana etc.</a:t>
            </a:r>
          </a:p>
          <a:p>
            <a:r>
              <a:rPr lang="en-US" sz="2000" dirty="0" smtClean="0">
                <a:solidFill>
                  <a:schemeClr val="tx1">
                    <a:lumMod val="65000"/>
                    <a:lumOff val="35000"/>
                  </a:schemeClr>
                </a:solidFill>
                <a:latin typeface="Calibri" pitchFamily="34" charset="0"/>
                <a:cs typeface="Calibri" pitchFamily="34" charset="0"/>
              </a:rPr>
              <a:t>The presentation format provided below is indicative and we believe that the key points mentioned here are crucial and should be touched upon in your presentation . However, based on the context of your business, feel free to customize the content and flow.</a:t>
            </a:r>
          </a:p>
          <a:p>
            <a:r>
              <a:rPr lang="en-US" sz="2000" dirty="0" smtClean="0">
                <a:solidFill>
                  <a:schemeClr val="tx1">
                    <a:lumMod val="65000"/>
                    <a:lumOff val="35000"/>
                  </a:schemeClr>
                </a:solidFill>
                <a:latin typeface="Calibri" pitchFamily="34" charset="0"/>
                <a:cs typeface="Calibri" pitchFamily="34" charset="0"/>
              </a:rPr>
              <a:t>The Deck is Not Everything: Add any other details that you think are important to show and discuss. You will be using these slides during the course of the program. So, Any additional Slides may help[ you discuss specific details about your business.</a:t>
            </a:r>
          </a:p>
          <a:p>
            <a:r>
              <a:rPr lang="en-US" sz="2000" dirty="0" smtClean="0">
                <a:solidFill>
                  <a:schemeClr val="tx1">
                    <a:lumMod val="65000"/>
                    <a:lumOff val="35000"/>
                  </a:schemeClr>
                </a:solidFill>
                <a:latin typeface="Calibri" pitchFamily="34" charset="0"/>
                <a:cs typeface="Calibri" pitchFamily="34" charset="0"/>
              </a:rPr>
              <a:t>In case of your selection for subsequent rounds, you are required to bring a </a:t>
            </a:r>
            <a:r>
              <a:rPr lang="en-US" sz="2000" b="1" dirty="0" smtClean="0">
                <a:solidFill>
                  <a:schemeClr val="tx1">
                    <a:lumMod val="65000"/>
                    <a:lumOff val="35000"/>
                  </a:schemeClr>
                </a:solidFill>
                <a:latin typeface="Calibri" pitchFamily="34" charset="0"/>
                <a:cs typeface="Calibri" pitchFamily="34" charset="0"/>
              </a:rPr>
              <a:t>MS PowerPoint (ppt/</a:t>
            </a:r>
            <a:r>
              <a:rPr lang="en-US" sz="2000" b="1" dirty="0" err="1" smtClean="0">
                <a:solidFill>
                  <a:schemeClr val="tx1">
                    <a:lumMod val="65000"/>
                    <a:lumOff val="35000"/>
                  </a:schemeClr>
                </a:solidFill>
                <a:latin typeface="Calibri" pitchFamily="34" charset="0"/>
                <a:cs typeface="Calibri" pitchFamily="34" charset="0"/>
              </a:rPr>
              <a:t>pptx</a:t>
            </a:r>
            <a:r>
              <a:rPr lang="en-US" sz="2000" b="1" dirty="0" smtClean="0">
                <a:solidFill>
                  <a:schemeClr val="tx1">
                    <a:lumMod val="65000"/>
                    <a:lumOff val="35000"/>
                  </a:schemeClr>
                </a:solidFill>
                <a:latin typeface="Calibri" pitchFamily="34" charset="0"/>
                <a:cs typeface="Calibri" pitchFamily="34" charset="0"/>
              </a:rPr>
              <a:t>) or PDF format</a:t>
            </a:r>
            <a:r>
              <a:rPr lang="en-US" sz="2000" dirty="0" smtClean="0">
                <a:solidFill>
                  <a:schemeClr val="tx1">
                    <a:lumMod val="65000"/>
                    <a:lumOff val="35000"/>
                  </a:schemeClr>
                </a:solidFill>
                <a:latin typeface="Calibri" pitchFamily="34" charset="0"/>
                <a:cs typeface="Calibri" pitchFamily="34" charset="0"/>
              </a:rPr>
              <a:t> of presentation.</a:t>
            </a:r>
          </a:p>
          <a:p>
            <a:r>
              <a:rPr lang="en-US" sz="2000" b="1" dirty="0" smtClean="0">
                <a:solidFill>
                  <a:srgbClr val="FF0000"/>
                </a:solidFill>
                <a:latin typeface="Calibri" pitchFamily="34" charset="0"/>
                <a:cs typeface="Calibri" pitchFamily="34" charset="0"/>
              </a:rPr>
              <a:t>Remove this slide while submitting your presentation</a:t>
            </a:r>
          </a:p>
          <a:p>
            <a:endParaRPr lang="en-US" dirty="0">
              <a:solidFill>
                <a:schemeClr val="tx1">
                  <a:lumMod val="65000"/>
                  <a:lumOff val="35000"/>
                </a:schemeClr>
              </a:solidFill>
              <a:latin typeface="Calibri" pitchFamily="34" charset="0"/>
              <a:cs typeface="Calibri" pitchFamily="34" charset="0"/>
            </a:endParaRPr>
          </a:p>
        </p:txBody>
      </p:sp>
    </p:spTree>
    <p:extLst>
      <p:ext uri="{BB962C8B-B14F-4D97-AF65-F5344CB8AC3E}">
        <p14:creationId xmlns:p14="http://schemas.microsoft.com/office/powerpoint/2010/main" val="15482636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Autofit/>
          </a:bodyPr>
          <a:lstStyle/>
          <a:p>
            <a:pPr fontAlgn="base">
              <a:lnSpc>
                <a:spcPct val="100000"/>
              </a:lnSpc>
              <a:spcAft>
                <a:spcPct val="0"/>
              </a:spcAft>
              <a:defRPr/>
            </a:pPr>
            <a:r>
              <a:rPr lang="en-US" b="1" dirty="0">
                <a:solidFill>
                  <a:schemeClr val="accent1"/>
                </a:solidFill>
              </a:rPr>
              <a:t/>
            </a:r>
            <a:br>
              <a:rPr lang="en-US" b="1" dirty="0">
                <a:solidFill>
                  <a:schemeClr val="accent1"/>
                </a:solidFill>
              </a:rPr>
            </a:br>
            <a:r>
              <a:rPr lang="en-US" b="1" dirty="0">
                <a:solidFill>
                  <a:schemeClr val="accent1"/>
                </a:solidFill>
              </a:rPr>
              <a:t/>
            </a:r>
            <a:br>
              <a:rPr lang="en-US" b="1" dirty="0">
                <a:solidFill>
                  <a:schemeClr val="accent1"/>
                </a:solidFill>
              </a:rPr>
            </a:br>
            <a:endParaRPr lang="en-US" b="1" dirty="0">
              <a:solidFill>
                <a:schemeClr val="accent1"/>
              </a:solidFill>
            </a:endParaRPr>
          </a:p>
        </p:txBody>
      </p:sp>
      <p:sp>
        <p:nvSpPr>
          <p:cNvPr id="3" name="Content Placeholder 2"/>
          <p:cNvSpPr>
            <a:spLocks noGrp="1"/>
          </p:cNvSpPr>
          <p:nvPr>
            <p:ph idx="4294967295"/>
          </p:nvPr>
        </p:nvSpPr>
        <p:spPr>
          <a:xfrm>
            <a:off x="0" y="1814513"/>
            <a:ext cx="10837863" cy="4614862"/>
          </a:xfrm>
        </p:spPr>
        <p:txBody>
          <a:bodyPr>
            <a:normAutofit fontScale="70000" lnSpcReduction="20000"/>
          </a:bodyPr>
          <a:lstStyle/>
          <a:p>
            <a:r>
              <a:rPr lang="en-US" sz="3300" dirty="0">
                <a:solidFill>
                  <a:schemeClr val="tx1">
                    <a:lumMod val="65000"/>
                    <a:lumOff val="35000"/>
                  </a:schemeClr>
                </a:solidFill>
                <a:latin typeface="Calibri" pitchFamily="34" charset="0"/>
                <a:cs typeface="Calibri" pitchFamily="34" charset="0"/>
              </a:rPr>
              <a:t>Cash Flow for the next 12 months (integrated with the key milestones)</a:t>
            </a:r>
          </a:p>
          <a:p>
            <a:pPr lvl="1"/>
            <a:r>
              <a:rPr lang="en-US" sz="3300" dirty="0">
                <a:solidFill>
                  <a:schemeClr val="tx1">
                    <a:lumMod val="65000"/>
                    <a:lumOff val="35000"/>
                  </a:schemeClr>
                </a:solidFill>
                <a:latin typeface="Calibri" pitchFamily="34" charset="0"/>
                <a:cs typeface="Calibri" pitchFamily="34" charset="0"/>
              </a:rPr>
              <a:t>Customers</a:t>
            </a:r>
          </a:p>
          <a:p>
            <a:pPr lvl="1"/>
            <a:r>
              <a:rPr lang="en-US" sz="3300" dirty="0">
                <a:solidFill>
                  <a:schemeClr val="tx1">
                    <a:lumMod val="65000"/>
                    <a:lumOff val="35000"/>
                  </a:schemeClr>
                </a:solidFill>
                <a:latin typeface="Calibri" pitchFamily="34" charset="0"/>
                <a:cs typeface="Calibri" pitchFamily="34" charset="0"/>
              </a:rPr>
              <a:t>Average Order Size</a:t>
            </a:r>
          </a:p>
          <a:p>
            <a:pPr lvl="1"/>
            <a:r>
              <a:rPr lang="en-US" sz="3300" dirty="0">
                <a:solidFill>
                  <a:schemeClr val="tx1">
                    <a:lumMod val="65000"/>
                    <a:lumOff val="35000"/>
                  </a:schemeClr>
                </a:solidFill>
                <a:latin typeface="Calibri" pitchFamily="34" charset="0"/>
                <a:cs typeface="Calibri" pitchFamily="34" charset="0"/>
              </a:rPr>
              <a:t>Revenues</a:t>
            </a:r>
          </a:p>
          <a:p>
            <a:pPr lvl="1"/>
            <a:r>
              <a:rPr lang="en-US" sz="3300" dirty="0">
                <a:solidFill>
                  <a:schemeClr val="tx1">
                    <a:lumMod val="65000"/>
                    <a:lumOff val="35000"/>
                  </a:schemeClr>
                </a:solidFill>
                <a:latin typeface="Calibri" pitchFamily="34" charset="0"/>
                <a:cs typeface="Calibri" pitchFamily="34" charset="0"/>
              </a:rPr>
              <a:t>Variable and Direct Costs</a:t>
            </a:r>
          </a:p>
          <a:p>
            <a:pPr lvl="1"/>
            <a:r>
              <a:rPr lang="en-US" sz="3300" dirty="0">
                <a:solidFill>
                  <a:schemeClr val="tx1">
                    <a:lumMod val="65000"/>
                    <a:lumOff val="35000"/>
                  </a:schemeClr>
                </a:solidFill>
                <a:latin typeface="Calibri" pitchFamily="34" charset="0"/>
                <a:cs typeface="Calibri" pitchFamily="34" charset="0"/>
              </a:rPr>
              <a:t>Overheads</a:t>
            </a:r>
          </a:p>
          <a:p>
            <a:pPr lvl="1"/>
            <a:r>
              <a:rPr lang="en-US" sz="3300" dirty="0">
                <a:solidFill>
                  <a:schemeClr val="tx1">
                    <a:lumMod val="65000"/>
                    <a:lumOff val="35000"/>
                  </a:schemeClr>
                </a:solidFill>
                <a:latin typeface="Calibri" pitchFamily="34" charset="0"/>
                <a:cs typeface="Calibri" pitchFamily="34" charset="0"/>
              </a:rPr>
              <a:t>Capital Costs</a:t>
            </a:r>
          </a:p>
          <a:p>
            <a:pPr lvl="1"/>
            <a:r>
              <a:rPr lang="en-US" sz="3300" dirty="0">
                <a:solidFill>
                  <a:schemeClr val="tx1">
                    <a:lumMod val="65000"/>
                    <a:lumOff val="35000"/>
                  </a:schemeClr>
                </a:solidFill>
                <a:latin typeface="Calibri" pitchFamily="34" charset="0"/>
                <a:cs typeface="Calibri" pitchFamily="34" charset="0"/>
              </a:rPr>
              <a:t>Net Cash Flows</a:t>
            </a:r>
          </a:p>
          <a:p>
            <a:r>
              <a:rPr lang="en-US" sz="3300" dirty="0">
                <a:solidFill>
                  <a:schemeClr val="tx1">
                    <a:lumMod val="65000"/>
                    <a:lumOff val="35000"/>
                  </a:schemeClr>
                </a:solidFill>
                <a:latin typeface="Calibri" pitchFamily="34" charset="0"/>
                <a:cs typeface="Calibri" pitchFamily="34" charset="0"/>
              </a:rPr>
              <a:t>BE Point</a:t>
            </a:r>
          </a:p>
          <a:p>
            <a:r>
              <a:rPr lang="en-US" sz="3600" dirty="0">
                <a:solidFill>
                  <a:schemeClr val="tx1">
                    <a:lumMod val="65000"/>
                    <a:lumOff val="35000"/>
                  </a:schemeClr>
                </a:solidFill>
                <a:latin typeface="Calibri" pitchFamily="34" charset="0"/>
                <a:cs typeface="Calibri" pitchFamily="34" charset="0"/>
              </a:rPr>
              <a:t>Number of Orders per Month to achieve break-even= N</a:t>
            </a:r>
          </a:p>
          <a:p>
            <a:r>
              <a:rPr lang="en-US" sz="3600" dirty="0">
                <a:solidFill>
                  <a:schemeClr val="tx1">
                    <a:lumMod val="65000"/>
                    <a:lumOff val="35000"/>
                  </a:schemeClr>
                </a:solidFill>
                <a:latin typeface="Calibri" pitchFamily="34" charset="0"/>
                <a:cs typeface="Calibri" pitchFamily="34" charset="0"/>
              </a:rPr>
              <a:t>Break even equation | </a:t>
            </a:r>
            <a:r>
              <a:rPr lang="en-US" sz="3600" dirty="0" err="1">
                <a:solidFill>
                  <a:schemeClr val="tx1">
                    <a:lumMod val="65000"/>
                    <a:lumOff val="35000"/>
                  </a:schemeClr>
                </a:solidFill>
                <a:latin typeface="Calibri" pitchFamily="34" charset="0"/>
                <a:cs typeface="Calibri" pitchFamily="34" charset="0"/>
              </a:rPr>
              <a:t>NxU</a:t>
            </a:r>
            <a:r>
              <a:rPr lang="en-US" sz="3600" dirty="0">
                <a:solidFill>
                  <a:schemeClr val="tx1">
                    <a:lumMod val="65000"/>
                    <a:lumOff val="35000"/>
                  </a:schemeClr>
                </a:solidFill>
                <a:latin typeface="Calibri" pitchFamily="34" charset="0"/>
                <a:cs typeface="Calibri" pitchFamily="34" charset="0"/>
              </a:rPr>
              <a:t> &gt; Monthly Fixed Overheads</a:t>
            </a:r>
          </a:p>
          <a:p>
            <a:r>
              <a:rPr lang="en-US" sz="3300" dirty="0">
                <a:solidFill>
                  <a:schemeClr val="tx1">
                    <a:lumMod val="65000"/>
                    <a:lumOff val="35000"/>
                  </a:schemeClr>
                </a:solidFill>
                <a:latin typeface="Calibri" pitchFamily="34" charset="0"/>
                <a:cs typeface="Calibri" pitchFamily="34" charset="0"/>
              </a:rPr>
              <a:t>Funding Required</a:t>
            </a:r>
          </a:p>
          <a:p>
            <a:pPr lvl="1"/>
            <a:r>
              <a:rPr lang="en-US" sz="2900" dirty="0">
                <a:solidFill>
                  <a:schemeClr val="tx1">
                    <a:lumMod val="65000"/>
                    <a:lumOff val="35000"/>
                  </a:schemeClr>
                </a:solidFill>
                <a:latin typeface="Calibri" pitchFamily="34" charset="0"/>
                <a:cs typeface="Calibri" pitchFamily="34" charset="0"/>
              </a:rPr>
              <a:t>Break-up</a:t>
            </a:r>
          </a:p>
          <a:p>
            <a:endParaRPr lang="en-US" dirty="0">
              <a:solidFill>
                <a:schemeClr val="tx1">
                  <a:lumMod val="65000"/>
                  <a:lumOff val="35000"/>
                </a:schemeClr>
              </a:solidFill>
            </a:endParaRPr>
          </a:p>
        </p:txBody>
      </p:sp>
      <p:sp>
        <p:nvSpPr>
          <p:cNvPr id="4" name="Title 1"/>
          <p:cNvSpPr txBox="1">
            <a:spLocks/>
          </p:cNvSpPr>
          <p:nvPr/>
        </p:nvSpPr>
        <p:spPr>
          <a:xfrm>
            <a:off x="84667" y="-1"/>
            <a:ext cx="5604934" cy="516467"/>
          </a:xfrm>
        </p:spPr>
        <p:txBody>
          <a:bodyPr>
            <a:noAutofit/>
          </a:bodyPr>
          <a:lstStyle>
            <a:lvl1pPr algn="l" defTabSz="914400" rtl="0" eaLnBrk="1" latinLnBrk="0" hangingPunct="1">
              <a:lnSpc>
                <a:spcPct val="90000"/>
              </a:lnSpc>
              <a:spcBef>
                <a:spcPct val="0"/>
              </a:spcBef>
              <a:buNone/>
              <a:defRPr sz="3000" kern="1200">
                <a:solidFill>
                  <a:schemeClr val="tx1"/>
                </a:solidFill>
                <a:latin typeface="Calibri" panose="020F0502020204030204" pitchFamily="34" charset="0"/>
                <a:ea typeface="+mj-ea"/>
                <a:cs typeface="Calibri" panose="020F0502020204030204" pitchFamily="34" charset="0"/>
              </a:defRPr>
            </a:lvl1pPr>
          </a:lstStyle>
          <a:p>
            <a:pPr fontAlgn="base">
              <a:lnSpc>
                <a:spcPct val="100000"/>
              </a:lnSpc>
              <a:spcAft>
                <a:spcPct val="0"/>
              </a:spcAft>
              <a:defRPr/>
            </a:pPr>
            <a:r>
              <a:rPr lang="en-US" b="1" dirty="0">
                <a:solidFill>
                  <a:schemeClr val="accent1"/>
                </a:solidFill>
              </a:rPr>
              <a:t>Slide 8: </a:t>
            </a:r>
          </a:p>
          <a:p>
            <a:pPr fontAlgn="base">
              <a:lnSpc>
                <a:spcPct val="100000"/>
              </a:lnSpc>
              <a:spcAft>
                <a:spcPct val="0"/>
              </a:spcAft>
              <a:defRPr/>
            </a:pPr>
            <a:r>
              <a:rPr lang="en-US" b="1" dirty="0">
                <a:solidFill>
                  <a:schemeClr val="accent1"/>
                </a:solidFill>
              </a:rPr>
              <a:t>Financials and Funding Required</a:t>
            </a:r>
          </a:p>
        </p:txBody>
      </p:sp>
    </p:spTree>
    <p:extLst>
      <p:ext uri="{BB962C8B-B14F-4D97-AF65-F5344CB8AC3E}">
        <p14:creationId xmlns:p14="http://schemas.microsoft.com/office/powerpoint/2010/main" val="21159552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04259"/>
            <a:ext cx="7188199" cy="329142"/>
          </a:xfrm>
        </p:spPr>
        <p:txBody>
          <a:bodyPr>
            <a:noAutofit/>
          </a:bodyPr>
          <a:lstStyle/>
          <a:p>
            <a:pPr fontAlgn="base">
              <a:lnSpc>
                <a:spcPct val="100000"/>
              </a:lnSpc>
              <a:spcAft>
                <a:spcPct val="0"/>
              </a:spcAft>
              <a:defRPr/>
            </a:pPr>
            <a:r>
              <a:rPr lang="en-US" b="1" dirty="0">
                <a:solidFill>
                  <a:schemeClr val="accent1"/>
                </a:solidFill>
              </a:rPr>
              <a:t>Slide 9: Key Milestones / Business Plan</a:t>
            </a:r>
          </a:p>
        </p:txBody>
      </p:sp>
      <p:sp>
        <p:nvSpPr>
          <p:cNvPr id="3" name="Content Placeholder 2"/>
          <p:cNvSpPr>
            <a:spLocks noGrp="1"/>
          </p:cNvSpPr>
          <p:nvPr>
            <p:ph idx="4294967295"/>
          </p:nvPr>
        </p:nvSpPr>
        <p:spPr>
          <a:xfrm>
            <a:off x="0" y="1857375"/>
            <a:ext cx="10947400" cy="4144963"/>
          </a:xfrm>
        </p:spPr>
        <p:txBody>
          <a:bodyPr>
            <a:normAutofit/>
          </a:bodyPr>
          <a:lstStyle/>
          <a:p>
            <a:r>
              <a:rPr lang="en-US" sz="3000" dirty="0">
                <a:solidFill>
                  <a:schemeClr val="tx1">
                    <a:lumMod val="65000"/>
                    <a:lumOff val="35000"/>
                  </a:schemeClr>
                </a:solidFill>
                <a:latin typeface="Calibri" pitchFamily="34" charset="0"/>
                <a:cs typeface="Calibri" pitchFamily="34" charset="0"/>
              </a:rPr>
              <a:t>What are the key milestones for you for the next 12 months in terms of launching / scaling up</a:t>
            </a:r>
          </a:p>
          <a:p>
            <a:r>
              <a:rPr lang="en-US" sz="3000" dirty="0">
                <a:solidFill>
                  <a:schemeClr val="tx1">
                    <a:lumMod val="65000"/>
                    <a:lumOff val="35000"/>
                  </a:schemeClr>
                </a:solidFill>
                <a:latin typeface="Calibri" pitchFamily="34" charset="0"/>
                <a:cs typeface="Calibri" pitchFamily="34" charset="0"/>
              </a:rPr>
              <a:t>Where do you see yourself in 3 years</a:t>
            </a:r>
          </a:p>
          <a:p>
            <a:r>
              <a:rPr lang="en-US" sz="3000" dirty="0">
                <a:solidFill>
                  <a:schemeClr val="tx1">
                    <a:lumMod val="65000"/>
                    <a:lumOff val="35000"/>
                  </a:schemeClr>
                </a:solidFill>
                <a:latin typeface="Calibri" pitchFamily="34" charset="0"/>
                <a:cs typeface="Calibri" pitchFamily="34" charset="0"/>
              </a:rPr>
              <a:t>Five year projections (summarized) </a:t>
            </a:r>
          </a:p>
          <a:p>
            <a:r>
              <a:rPr lang="en-US" sz="3000" dirty="0">
                <a:solidFill>
                  <a:schemeClr val="tx1">
                    <a:lumMod val="65000"/>
                    <a:lumOff val="35000"/>
                  </a:schemeClr>
                </a:solidFill>
                <a:latin typeface="Calibri" pitchFamily="34" charset="0"/>
                <a:cs typeface="Calibri" pitchFamily="34" charset="0"/>
              </a:rPr>
              <a:t>Social Impact Generated</a:t>
            </a:r>
          </a:p>
        </p:txBody>
      </p:sp>
    </p:spTree>
    <p:extLst>
      <p:ext uri="{BB962C8B-B14F-4D97-AF65-F5344CB8AC3E}">
        <p14:creationId xmlns:p14="http://schemas.microsoft.com/office/powerpoint/2010/main" val="6570418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38654"/>
            <a:ext cx="8824913" cy="895350"/>
          </a:xfrm>
        </p:spPr>
        <p:txBody>
          <a:bodyPr>
            <a:normAutofit/>
          </a:bodyPr>
          <a:lstStyle/>
          <a:p>
            <a:pPr fontAlgn="base">
              <a:lnSpc>
                <a:spcPct val="100000"/>
              </a:lnSpc>
              <a:spcAft>
                <a:spcPct val="0"/>
              </a:spcAft>
              <a:defRPr/>
            </a:pPr>
            <a:r>
              <a:rPr lang="en-US" b="1" dirty="0">
                <a:solidFill>
                  <a:schemeClr val="accent1"/>
                </a:solidFill>
              </a:rPr>
              <a:t>Slide 10: Team</a:t>
            </a:r>
          </a:p>
        </p:txBody>
      </p:sp>
      <p:sp>
        <p:nvSpPr>
          <p:cNvPr id="3" name="Content Placeholder 2"/>
          <p:cNvSpPr>
            <a:spLocks noGrp="1"/>
          </p:cNvSpPr>
          <p:nvPr>
            <p:ph idx="4294967295"/>
          </p:nvPr>
        </p:nvSpPr>
        <p:spPr>
          <a:xfrm>
            <a:off x="245533" y="1429808"/>
            <a:ext cx="8824913" cy="4741863"/>
          </a:xfrm>
        </p:spPr>
        <p:txBody>
          <a:bodyPr>
            <a:noAutofit/>
          </a:bodyPr>
          <a:lstStyle/>
          <a:p>
            <a:r>
              <a:rPr lang="en-US" sz="3000" dirty="0">
                <a:solidFill>
                  <a:schemeClr val="tx1">
                    <a:lumMod val="65000"/>
                    <a:lumOff val="35000"/>
                  </a:schemeClr>
                </a:solidFill>
                <a:latin typeface="Calibri" pitchFamily="34" charset="0"/>
                <a:cs typeface="Calibri" pitchFamily="34" charset="0"/>
              </a:rPr>
              <a:t>Why is your team </a:t>
            </a:r>
            <a:r>
              <a:rPr lang="en-US" sz="3000" b="1" u="sng" dirty="0">
                <a:solidFill>
                  <a:schemeClr val="tx1">
                    <a:lumMod val="65000"/>
                    <a:lumOff val="35000"/>
                  </a:schemeClr>
                </a:solidFill>
                <a:latin typeface="Calibri" pitchFamily="34" charset="0"/>
                <a:cs typeface="Calibri" pitchFamily="34" charset="0"/>
              </a:rPr>
              <a:t>uniquely qualified to execute this business?</a:t>
            </a:r>
          </a:p>
          <a:p>
            <a:r>
              <a:rPr lang="en-US" sz="3000" dirty="0">
                <a:solidFill>
                  <a:schemeClr val="tx1">
                    <a:lumMod val="65000"/>
                    <a:lumOff val="35000"/>
                  </a:schemeClr>
                </a:solidFill>
                <a:latin typeface="Calibri" pitchFamily="34" charset="0"/>
                <a:cs typeface="Calibri" pitchFamily="34" charset="0"/>
              </a:rPr>
              <a:t>Who are the key team members?</a:t>
            </a:r>
          </a:p>
          <a:p>
            <a:pPr lvl="1"/>
            <a:r>
              <a:rPr lang="en-US" sz="3000" dirty="0">
                <a:solidFill>
                  <a:schemeClr val="tx1">
                    <a:lumMod val="65000"/>
                    <a:lumOff val="35000"/>
                  </a:schemeClr>
                </a:solidFill>
                <a:latin typeface="Calibri" pitchFamily="34" charset="0"/>
                <a:cs typeface="Calibri" pitchFamily="34" charset="0"/>
              </a:rPr>
              <a:t>Founders</a:t>
            </a:r>
          </a:p>
          <a:p>
            <a:pPr lvl="1"/>
            <a:r>
              <a:rPr lang="en-US" sz="3000" dirty="0">
                <a:solidFill>
                  <a:schemeClr val="tx1">
                    <a:lumMod val="65000"/>
                    <a:lumOff val="35000"/>
                  </a:schemeClr>
                </a:solidFill>
                <a:latin typeface="Calibri" pitchFamily="34" charset="0"/>
                <a:cs typeface="Calibri" pitchFamily="34" charset="0"/>
              </a:rPr>
              <a:t>Management</a:t>
            </a:r>
          </a:p>
          <a:p>
            <a:pPr lvl="1"/>
            <a:r>
              <a:rPr lang="en-US" sz="3000" dirty="0">
                <a:solidFill>
                  <a:schemeClr val="tx1">
                    <a:lumMod val="65000"/>
                    <a:lumOff val="35000"/>
                  </a:schemeClr>
                </a:solidFill>
                <a:latin typeface="Calibri" pitchFamily="34" charset="0"/>
                <a:cs typeface="Calibri" pitchFamily="34" charset="0"/>
              </a:rPr>
              <a:t>Board </a:t>
            </a:r>
          </a:p>
          <a:p>
            <a:pPr lvl="1"/>
            <a:r>
              <a:rPr lang="en-US" sz="3000" dirty="0">
                <a:solidFill>
                  <a:schemeClr val="tx1">
                    <a:lumMod val="65000"/>
                    <a:lumOff val="35000"/>
                  </a:schemeClr>
                </a:solidFill>
                <a:latin typeface="Calibri" pitchFamily="34" charset="0"/>
                <a:cs typeface="Calibri" pitchFamily="34" charset="0"/>
              </a:rPr>
              <a:t>Advisors</a:t>
            </a:r>
          </a:p>
          <a:p>
            <a:pPr lvl="1"/>
            <a:r>
              <a:rPr lang="en-US" sz="3000" dirty="0">
                <a:solidFill>
                  <a:schemeClr val="tx1">
                    <a:lumMod val="65000"/>
                    <a:lumOff val="35000"/>
                  </a:schemeClr>
                </a:solidFill>
                <a:latin typeface="Calibri" pitchFamily="34" charset="0"/>
                <a:cs typeface="Calibri" pitchFamily="34" charset="0"/>
              </a:rPr>
              <a:t>Employees</a:t>
            </a:r>
          </a:p>
        </p:txBody>
      </p:sp>
    </p:spTree>
    <p:extLst>
      <p:ext uri="{BB962C8B-B14F-4D97-AF65-F5344CB8AC3E}">
        <p14:creationId xmlns:p14="http://schemas.microsoft.com/office/powerpoint/2010/main" val="390172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2DF7A-3B34-4BC4-898D-45A96AD0DCCB}"/>
              </a:ext>
            </a:extLst>
          </p:cNvPr>
          <p:cNvSpPr>
            <a:spLocks noGrp="1"/>
          </p:cNvSpPr>
          <p:nvPr>
            <p:ph type="title" idx="4294967295"/>
          </p:nvPr>
        </p:nvSpPr>
        <p:spPr/>
        <p:txBody>
          <a:bodyPr/>
          <a:lstStyle/>
          <a:p>
            <a:r>
              <a:rPr lang="en-IN" b="1" dirty="0"/>
              <a:t/>
            </a:r>
            <a:br>
              <a:rPr lang="en-IN" b="1" dirty="0"/>
            </a:br>
            <a:r>
              <a:rPr lang="en-IN" b="1" dirty="0"/>
              <a:t/>
            </a:r>
            <a:br>
              <a:rPr lang="en-IN" b="1" dirty="0"/>
            </a:br>
            <a:endParaRPr lang="en-IN" b="1" dirty="0"/>
          </a:p>
        </p:txBody>
      </p:sp>
      <p:sp>
        <p:nvSpPr>
          <p:cNvPr id="3" name="Content Placeholder 2">
            <a:extLst>
              <a:ext uri="{FF2B5EF4-FFF2-40B4-BE49-F238E27FC236}">
                <a16:creationId xmlns:a16="http://schemas.microsoft.com/office/drawing/2014/main" id="{B11952BA-8DF8-4DA6-BFDA-D6F324840E1C}"/>
              </a:ext>
            </a:extLst>
          </p:cNvPr>
          <p:cNvSpPr>
            <a:spLocks noGrp="1"/>
          </p:cNvSpPr>
          <p:nvPr>
            <p:ph idx="4294967295"/>
          </p:nvPr>
        </p:nvSpPr>
        <p:spPr>
          <a:xfrm>
            <a:off x="0" y="1825625"/>
            <a:ext cx="10515600" cy="2179638"/>
          </a:xfrm>
        </p:spPr>
        <p:txBody>
          <a:bodyPr/>
          <a:lstStyle/>
          <a:p>
            <a:r>
              <a:rPr lang="en-US" dirty="0" smtClean="0"/>
              <a:t>Bottom of Pyramid Impact</a:t>
            </a:r>
            <a:endParaRPr lang="en-US" dirty="0"/>
          </a:p>
          <a:p>
            <a:r>
              <a:rPr lang="en-US" dirty="0"/>
              <a:t>Environmental Impact</a:t>
            </a:r>
          </a:p>
          <a:p>
            <a:r>
              <a:rPr lang="en-US" dirty="0" smtClean="0"/>
              <a:t>Sustainable Development Goals </a:t>
            </a:r>
            <a:r>
              <a:rPr lang="en-US" dirty="0"/>
              <a:t>impacted</a:t>
            </a:r>
            <a:endParaRPr lang="en-IN" dirty="0"/>
          </a:p>
        </p:txBody>
      </p:sp>
      <p:sp>
        <p:nvSpPr>
          <p:cNvPr id="4" name="Title 1"/>
          <p:cNvSpPr txBox="1">
            <a:spLocks/>
          </p:cNvSpPr>
          <p:nvPr/>
        </p:nvSpPr>
        <p:spPr>
          <a:xfrm>
            <a:off x="228601" y="69321"/>
            <a:ext cx="5257800" cy="895350"/>
          </a:xfrm>
        </p:spPr>
        <p:txBody>
          <a:bodyPr>
            <a:normAutofit/>
          </a:bodyPr>
          <a:lstStyle>
            <a:lvl1pPr algn="l" defTabSz="914400" rtl="0" eaLnBrk="1" latinLnBrk="0" hangingPunct="1">
              <a:lnSpc>
                <a:spcPct val="90000"/>
              </a:lnSpc>
              <a:spcBef>
                <a:spcPct val="0"/>
              </a:spcBef>
              <a:buNone/>
              <a:defRPr sz="3000" kern="1200">
                <a:solidFill>
                  <a:schemeClr val="tx1"/>
                </a:solidFill>
                <a:latin typeface="Calibri" panose="020F0502020204030204" pitchFamily="34" charset="0"/>
                <a:ea typeface="+mj-ea"/>
                <a:cs typeface="Calibri" panose="020F0502020204030204" pitchFamily="34" charset="0"/>
              </a:defRPr>
            </a:lvl1pPr>
          </a:lstStyle>
          <a:p>
            <a:pPr fontAlgn="base">
              <a:lnSpc>
                <a:spcPct val="100000"/>
              </a:lnSpc>
              <a:spcAft>
                <a:spcPct val="0"/>
              </a:spcAft>
              <a:defRPr/>
            </a:pPr>
            <a:r>
              <a:rPr lang="en-US" b="1" dirty="0">
                <a:solidFill>
                  <a:schemeClr val="accent1"/>
                </a:solidFill>
              </a:rPr>
              <a:t>Slide </a:t>
            </a:r>
            <a:r>
              <a:rPr lang="en-US" b="1" dirty="0" smtClean="0">
                <a:solidFill>
                  <a:schemeClr val="accent1"/>
                </a:solidFill>
              </a:rPr>
              <a:t>11: </a:t>
            </a:r>
            <a:r>
              <a:rPr lang="en-US" b="1" dirty="0">
                <a:solidFill>
                  <a:schemeClr val="accent1"/>
                </a:solidFill>
              </a:rPr>
              <a:t>Social Impact</a:t>
            </a:r>
          </a:p>
        </p:txBody>
      </p:sp>
    </p:spTree>
    <p:extLst>
      <p:ext uri="{BB962C8B-B14F-4D97-AF65-F5344CB8AC3E}">
        <p14:creationId xmlns:p14="http://schemas.microsoft.com/office/powerpoint/2010/main" val="32332161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A0C9BCA-BA56-0E43-BEEE-A2D0B05AC88A}"/>
              </a:ext>
            </a:extLst>
          </p:cNvPr>
          <p:cNvSpPr txBox="1"/>
          <p:nvPr/>
        </p:nvSpPr>
        <p:spPr>
          <a:xfrm>
            <a:off x="6865141" y="4324356"/>
            <a:ext cx="4949371" cy="707886"/>
          </a:xfrm>
          <a:prstGeom prst="rect">
            <a:avLst/>
          </a:prstGeom>
          <a:noFill/>
        </p:spPr>
        <p:txBody>
          <a:bodyPr wrap="square" rtlCol="0">
            <a:spAutoFit/>
          </a:bodyPr>
          <a:lstStyle/>
          <a:p>
            <a:pPr algn="ctr"/>
            <a:r>
              <a:rPr lang="en-US" sz="4000" b="1" dirty="0">
                <a:solidFill>
                  <a:schemeClr val="bg1">
                    <a:lumMod val="95000"/>
                  </a:schemeClr>
                </a:solidFill>
              </a:rPr>
              <a:t>Thank you </a:t>
            </a:r>
          </a:p>
        </p:txBody>
      </p:sp>
      <p:sp>
        <p:nvSpPr>
          <p:cNvPr id="5" name="Rectangle 4"/>
          <p:cNvSpPr/>
          <p:nvPr/>
        </p:nvSpPr>
        <p:spPr>
          <a:xfrm>
            <a:off x="862639" y="1959845"/>
            <a:ext cx="3921907" cy="369332"/>
          </a:xfrm>
          <a:prstGeom prst="rect">
            <a:avLst/>
          </a:prstGeom>
        </p:spPr>
        <p:txBody>
          <a:bodyPr wrap="none">
            <a:spAutoFit/>
          </a:bodyPr>
          <a:lstStyle/>
          <a:p>
            <a:pPr lvl="0"/>
            <a:r>
              <a:rPr lang="en-US" b="1" dirty="0" smtClean="0"/>
              <a:t>Address:                                                       </a:t>
            </a:r>
            <a:endParaRPr lang="en-IN" dirty="0"/>
          </a:p>
        </p:txBody>
      </p:sp>
      <p:sp>
        <p:nvSpPr>
          <p:cNvPr id="6" name="Rectangle 5"/>
          <p:cNvSpPr/>
          <p:nvPr/>
        </p:nvSpPr>
        <p:spPr>
          <a:xfrm>
            <a:off x="862638" y="2877408"/>
            <a:ext cx="2876108" cy="369332"/>
          </a:xfrm>
          <a:prstGeom prst="rect">
            <a:avLst/>
          </a:prstGeom>
        </p:spPr>
        <p:txBody>
          <a:bodyPr wrap="none">
            <a:spAutoFit/>
          </a:bodyPr>
          <a:lstStyle/>
          <a:p>
            <a:pPr lvl="0"/>
            <a:r>
              <a:rPr lang="en-US" b="1" dirty="0" smtClean="0"/>
              <a:t>Phone No.                                </a:t>
            </a:r>
            <a:endParaRPr lang="en-IN" dirty="0"/>
          </a:p>
        </p:txBody>
      </p:sp>
      <p:sp>
        <p:nvSpPr>
          <p:cNvPr id="7" name="Rectangle 6"/>
          <p:cNvSpPr/>
          <p:nvPr/>
        </p:nvSpPr>
        <p:spPr>
          <a:xfrm>
            <a:off x="862638" y="3800738"/>
            <a:ext cx="2138727" cy="369332"/>
          </a:xfrm>
          <a:prstGeom prst="rect">
            <a:avLst/>
          </a:prstGeom>
        </p:spPr>
        <p:txBody>
          <a:bodyPr wrap="none">
            <a:spAutoFit/>
          </a:bodyPr>
          <a:lstStyle/>
          <a:p>
            <a:pPr lvl="0"/>
            <a:r>
              <a:rPr lang="en-US" b="1" dirty="0" smtClean="0"/>
              <a:t>Email                           </a:t>
            </a:r>
            <a:endParaRPr lang="en-IN" dirty="0"/>
          </a:p>
        </p:txBody>
      </p:sp>
      <p:sp>
        <p:nvSpPr>
          <p:cNvPr id="8" name="Rectangle 7"/>
          <p:cNvSpPr/>
          <p:nvPr/>
        </p:nvSpPr>
        <p:spPr>
          <a:xfrm>
            <a:off x="862638" y="4724068"/>
            <a:ext cx="2506455" cy="369332"/>
          </a:xfrm>
          <a:prstGeom prst="rect">
            <a:avLst/>
          </a:prstGeom>
        </p:spPr>
        <p:txBody>
          <a:bodyPr wrap="none">
            <a:spAutoFit/>
          </a:bodyPr>
          <a:lstStyle/>
          <a:p>
            <a:pPr lvl="0"/>
            <a:r>
              <a:rPr lang="en-US" b="1" dirty="0" smtClean="0"/>
              <a:t>Website URL                     </a:t>
            </a:r>
            <a:endParaRPr lang="en-IN" dirty="0"/>
          </a:p>
        </p:txBody>
      </p:sp>
      <p:grpSp>
        <p:nvGrpSpPr>
          <p:cNvPr id="18" name="Group 17"/>
          <p:cNvGrpSpPr/>
          <p:nvPr/>
        </p:nvGrpSpPr>
        <p:grpSpPr>
          <a:xfrm>
            <a:off x="447000" y="1959845"/>
            <a:ext cx="415638" cy="369332"/>
            <a:chOff x="4281053" y="1959845"/>
            <a:chExt cx="3629891" cy="2948889"/>
          </a:xfrm>
        </p:grpSpPr>
        <p:sp>
          <p:nvSpPr>
            <p:cNvPr id="17" name="Flowchart: Connector 16"/>
            <p:cNvSpPr/>
            <p:nvPr/>
          </p:nvSpPr>
          <p:spPr>
            <a:xfrm>
              <a:off x="4281053" y="1959845"/>
              <a:ext cx="3629891" cy="2948889"/>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6" name="Picture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3487" y="2343150"/>
              <a:ext cx="2105025" cy="2171700"/>
            </a:xfrm>
            <a:prstGeom prst="rect">
              <a:avLst/>
            </a:prstGeom>
          </p:spPr>
        </p:pic>
      </p:grpSp>
      <p:grpSp>
        <p:nvGrpSpPr>
          <p:cNvPr id="26" name="Group 25"/>
          <p:cNvGrpSpPr/>
          <p:nvPr/>
        </p:nvGrpSpPr>
        <p:grpSpPr>
          <a:xfrm>
            <a:off x="447000" y="4696358"/>
            <a:ext cx="444262" cy="406409"/>
            <a:chOff x="8326581" y="2479963"/>
            <a:chExt cx="1676401" cy="1508545"/>
          </a:xfrm>
        </p:grpSpPr>
        <p:sp>
          <p:nvSpPr>
            <p:cNvPr id="23" name="Flowchart: Connector 22"/>
            <p:cNvSpPr/>
            <p:nvPr/>
          </p:nvSpPr>
          <p:spPr>
            <a:xfrm>
              <a:off x="8326581" y="2479963"/>
              <a:ext cx="1676401" cy="1508545"/>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9" name="Picture 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3500" y="2728229"/>
              <a:ext cx="998497" cy="998498"/>
            </a:xfrm>
            <a:prstGeom prst="rect">
              <a:avLst/>
            </a:prstGeom>
          </p:spPr>
        </p:pic>
      </p:grpSp>
      <p:grpSp>
        <p:nvGrpSpPr>
          <p:cNvPr id="25" name="Group 24"/>
          <p:cNvGrpSpPr/>
          <p:nvPr/>
        </p:nvGrpSpPr>
        <p:grpSpPr>
          <a:xfrm>
            <a:off x="447000" y="3794971"/>
            <a:ext cx="415638" cy="412897"/>
            <a:chOff x="4320443" y="2725003"/>
            <a:chExt cx="1193666" cy="1143762"/>
          </a:xfrm>
        </p:grpSpPr>
        <p:sp>
          <p:nvSpPr>
            <p:cNvPr id="22" name="Flowchart: Connector 21"/>
            <p:cNvSpPr/>
            <p:nvPr/>
          </p:nvSpPr>
          <p:spPr>
            <a:xfrm>
              <a:off x="4320443" y="2725003"/>
              <a:ext cx="1193666" cy="1143762"/>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39789" y="2956488"/>
              <a:ext cx="776783" cy="727030"/>
            </a:xfrm>
            <a:prstGeom prst="rect">
              <a:avLst/>
            </a:prstGeom>
          </p:spPr>
        </p:pic>
      </p:grpSp>
      <p:grpSp>
        <p:nvGrpSpPr>
          <p:cNvPr id="27" name="Group 26"/>
          <p:cNvGrpSpPr/>
          <p:nvPr/>
        </p:nvGrpSpPr>
        <p:grpSpPr>
          <a:xfrm>
            <a:off x="442518" y="2817667"/>
            <a:ext cx="415427" cy="450695"/>
            <a:chOff x="5666229" y="4696358"/>
            <a:chExt cx="1025521" cy="1028797"/>
          </a:xfrm>
        </p:grpSpPr>
        <p:sp>
          <p:nvSpPr>
            <p:cNvPr id="24" name="Flowchart: Connector 23"/>
            <p:cNvSpPr/>
            <p:nvPr/>
          </p:nvSpPr>
          <p:spPr>
            <a:xfrm>
              <a:off x="5666229" y="4696358"/>
              <a:ext cx="1025521" cy="1028797"/>
            </a:xfrm>
            <a:prstGeom prst="flowChartConnector">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21" name="Picture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19931" y="4890184"/>
              <a:ext cx="522432" cy="648179"/>
            </a:xfrm>
            <a:prstGeom prst="rect">
              <a:avLst/>
            </a:prstGeom>
          </p:spPr>
        </p:pic>
      </p:grpSp>
    </p:spTree>
    <p:extLst>
      <p:ext uri="{BB962C8B-B14F-4D97-AF65-F5344CB8AC3E}">
        <p14:creationId xmlns:p14="http://schemas.microsoft.com/office/powerpoint/2010/main" val="28286707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stretch>
            <a:fillRect/>
          </a:stretch>
        </p:blipFill>
        <p:spPr>
          <a:xfrm>
            <a:off x="21018" y="3972910"/>
            <a:ext cx="12170982" cy="2885091"/>
          </a:xfrm>
          <a:prstGeom prst="rect">
            <a:avLst/>
          </a:prstGeom>
        </p:spPr>
      </p:pic>
      <p:sp>
        <p:nvSpPr>
          <p:cNvPr id="3" name="Rectangle 2"/>
          <p:cNvSpPr/>
          <p:nvPr/>
        </p:nvSpPr>
        <p:spPr>
          <a:xfrm>
            <a:off x="5985933" y="93133"/>
            <a:ext cx="2353734" cy="1083734"/>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lang="en-IN" dirty="0" err="1" smtClean="0"/>
              <a:t>Startup</a:t>
            </a:r>
            <a:r>
              <a:rPr lang="en-IN" dirty="0" smtClean="0"/>
              <a:t> </a:t>
            </a:r>
            <a:r>
              <a:rPr lang="en-IN" dirty="0"/>
              <a:t>Logo </a:t>
            </a:r>
          </a:p>
        </p:txBody>
      </p:sp>
      <p:sp>
        <p:nvSpPr>
          <p:cNvPr id="7" name="Rectangle 6"/>
          <p:cNvSpPr/>
          <p:nvPr/>
        </p:nvSpPr>
        <p:spPr>
          <a:xfrm>
            <a:off x="3722120" y="1977988"/>
            <a:ext cx="4527625" cy="11938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err="1" smtClean="0"/>
              <a:t>Startup</a:t>
            </a:r>
            <a:r>
              <a:rPr lang="en-IN" sz="2400" b="1" dirty="0" smtClean="0"/>
              <a:t> </a:t>
            </a:r>
            <a:r>
              <a:rPr lang="en-IN" sz="2400" b="1" dirty="0"/>
              <a:t>Name</a:t>
            </a:r>
          </a:p>
          <a:p>
            <a:pPr algn="ctr"/>
            <a:endParaRPr lang="en-IN" sz="2400" b="1" dirty="0"/>
          </a:p>
          <a:p>
            <a:pPr algn="ctr"/>
            <a:r>
              <a:rPr lang="en-IN" dirty="0" smtClean="0"/>
              <a:t>Define Start-up in single </a:t>
            </a:r>
            <a:r>
              <a:rPr lang="en-IN" dirty="0"/>
              <a:t>d</a:t>
            </a:r>
            <a:r>
              <a:rPr lang="en-IN" dirty="0" smtClean="0"/>
              <a:t>eclarative sentence</a:t>
            </a:r>
            <a:r>
              <a:rPr lang="en-IN" sz="2400" b="1" dirty="0" smtClean="0"/>
              <a:t>   </a:t>
            </a:r>
            <a:endParaRPr lang="en-IN" sz="2400" b="1" dirty="0"/>
          </a:p>
        </p:txBody>
      </p:sp>
      <p:pic>
        <p:nvPicPr>
          <p:cNvPr id="6" name="Picture 5"/>
          <p:cNvPicPr>
            <a:picLocks noChangeAspect="1"/>
          </p:cNvPicPr>
          <p:nvPr/>
        </p:nvPicPr>
        <p:blipFill>
          <a:blip r:embed="rId3"/>
          <a:stretch>
            <a:fillRect/>
          </a:stretch>
        </p:blipFill>
        <p:spPr>
          <a:xfrm>
            <a:off x="3722120" y="197679"/>
            <a:ext cx="1934067" cy="874642"/>
          </a:xfrm>
          <a:prstGeom prst="rect">
            <a:avLst/>
          </a:prstGeom>
        </p:spPr>
      </p:pic>
    </p:spTree>
    <p:extLst>
      <p:ext uri="{BB962C8B-B14F-4D97-AF65-F5344CB8AC3E}">
        <p14:creationId xmlns:p14="http://schemas.microsoft.com/office/powerpoint/2010/main" val="3946407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80975"/>
            <a:ext cx="5198533" cy="504825"/>
          </a:xfrm>
        </p:spPr>
        <p:txBody>
          <a:bodyPr>
            <a:noAutofit/>
          </a:bodyPr>
          <a:lstStyle/>
          <a:p>
            <a:pPr fontAlgn="base">
              <a:lnSpc>
                <a:spcPct val="100000"/>
              </a:lnSpc>
              <a:spcAft>
                <a:spcPct val="0"/>
              </a:spcAft>
              <a:defRPr/>
            </a:pPr>
            <a:r>
              <a:rPr lang="en-US" sz="3200" b="1" dirty="0">
                <a:solidFill>
                  <a:schemeClr val="accent1"/>
                </a:solidFill>
              </a:rPr>
              <a:t>Slide </a:t>
            </a:r>
            <a:r>
              <a:rPr lang="en-US" sz="3200" b="1" dirty="0" smtClean="0">
                <a:solidFill>
                  <a:schemeClr val="accent1"/>
                </a:solidFill>
              </a:rPr>
              <a:t>1: </a:t>
            </a:r>
            <a:r>
              <a:rPr lang="en-US" sz="3200" b="1" dirty="0">
                <a:solidFill>
                  <a:schemeClr val="accent1"/>
                </a:solidFill>
              </a:rPr>
              <a:t>The Problem</a:t>
            </a:r>
          </a:p>
        </p:txBody>
      </p:sp>
      <p:sp>
        <p:nvSpPr>
          <p:cNvPr id="3" name="Content Placeholder 2"/>
          <p:cNvSpPr>
            <a:spLocks noGrp="1"/>
          </p:cNvSpPr>
          <p:nvPr>
            <p:ph idx="4294967295"/>
          </p:nvPr>
        </p:nvSpPr>
        <p:spPr>
          <a:xfrm>
            <a:off x="415636" y="1294391"/>
            <a:ext cx="10677525" cy="3388446"/>
          </a:xfrm>
        </p:spPr>
        <p:txBody>
          <a:bodyPr>
            <a:noAutofit/>
          </a:bodyPr>
          <a:lstStyle/>
          <a:p>
            <a:r>
              <a:rPr lang="en-US" dirty="0">
                <a:solidFill>
                  <a:schemeClr val="tx1">
                    <a:lumMod val="65000"/>
                    <a:lumOff val="35000"/>
                  </a:schemeClr>
                </a:solidFill>
                <a:latin typeface="Calibri" pitchFamily="34" charset="0"/>
                <a:cs typeface="Calibri" pitchFamily="34" charset="0"/>
              </a:rPr>
              <a:t>What is the </a:t>
            </a:r>
            <a:r>
              <a:rPr lang="en-US" b="1" dirty="0">
                <a:solidFill>
                  <a:schemeClr val="tx1">
                    <a:lumMod val="65000"/>
                    <a:lumOff val="35000"/>
                  </a:schemeClr>
                </a:solidFill>
                <a:latin typeface="Calibri" pitchFamily="34" charset="0"/>
                <a:cs typeface="Calibri" pitchFamily="34" charset="0"/>
              </a:rPr>
              <a:t>Significant Problem / Pain Point </a:t>
            </a:r>
            <a:r>
              <a:rPr lang="en-US" dirty="0">
                <a:solidFill>
                  <a:schemeClr val="tx1">
                    <a:lumMod val="65000"/>
                    <a:lumOff val="35000"/>
                  </a:schemeClr>
                </a:solidFill>
                <a:latin typeface="Calibri" pitchFamily="34" charset="0"/>
                <a:cs typeface="Calibri" pitchFamily="34" charset="0"/>
              </a:rPr>
              <a:t>that you are solving?</a:t>
            </a:r>
          </a:p>
          <a:p>
            <a:r>
              <a:rPr lang="en-US" dirty="0" smtClean="0">
                <a:solidFill>
                  <a:schemeClr val="tx1">
                    <a:lumMod val="65000"/>
                    <a:lumOff val="35000"/>
                  </a:schemeClr>
                </a:solidFill>
                <a:latin typeface="Calibri" pitchFamily="34" charset="0"/>
                <a:cs typeface="Calibri" pitchFamily="34" charset="0"/>
              </a:rPr>
              <a:t>The </a:t>
            </a:r>
            <a:r>
              <a:rPr lang="en-US" dirty="0">
                <a:solidFill>
                  <a:schemeClr val="tx1">
                    <a:lumMod val="65000"/>
                    <a:lumOff val="35000"/>
                  </a:schemeClr>
                </a:solidFill>
                <a:latin typeface="Calibri" pitchFamily="34" charset="0"/>
                <a:cs typeface="Calibri" pitchFamily="34" charset="0"/>
              </a:rPr>
              <a:t>problem should be so significant that the customer is actively looking for a solution</a:t>
            </a:r>
          </a:p>
          <a:p>
            <a:pPr lvl="1"/>
            <a:r>
              <a:rPr lang="en-US" i="1" dirty="0">
                <a:solidFill>
                  <a:schemeClr val="tx1">
                    <a:lumMod val="65000"/>
                    <a:lumOff val="35000"/>
                  </a:schemeClr>
                </a:solidFill>
                <a:latin typeface="Calibri" pitchFamily="34" charset="0"/>
                <a:cs typeface="Calibri" pitchFamily="34" charset="0"/>
              </a:rPr>
              <a:t>Otherwise, why would a customer try out an unknown startup?</a:t>
            </a:r>
          </a:p>
          <a:p>
            <a:endParaRPr lang="en-US" dirty="0">
              <a:solidFill>
                <a:schemeClr val="tx1">
                  <a:lumMod val="65000"/>
                  <a:lumOff val="35000"/>
                </a:schemeClr>
              </a:solidFill>
              <a:latin typeface="Calibri" pitchFamily="34" charset="0"/>
              <a:cs typeface="Calibri" pitchFamily="34" charset="0"/>
            </a:endParaRPr>
          </a:p>
        </p:txBody>
      </p:sp>
    </p:spTree>
    <p:extLst>
      <p:ext uri="{BB962C8B-B14F-4D97-AF65-F5344CB8AC3E}">
        <p14:creationId xmlns:p14="http://schemas.microsoft.com/office/powerpoint/2010/main" val="86619051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fontScale="90000"/>
          </a:bodyPr>
          <a:lstStyle/>
          <a:p>
            <a:pPr fontAlgn="base">
              <a:lnSpc>
                <a:spcPct val="100000"/>
              </a:lnSpc>
              <a:spcAft>
                <a:spcPct val="0"/>
              </a:spcAft>
              <a:defRPr/>
            </a:pPr>
            <a:r>
              <a:rPr lang="en-IN" sz="5000" dirty="0">
                <a:solidFill>
                  <a:schemeClr val="accent1"/>
                </a:solidFill>
              </a:rPr>
              <a:t/>
            </a:r>
            <a:br>
              <a:rPr lang="en-IN" sz="5000" dirty="0">
                <a:solidFill>
                  <a:schemeClr val="accent1"/>
                </a:solidFill>
              </a:rPr>
            </a:br>
            <a:r>
              <a:rPr lang="en-IN" sz="5000" dirty="0">
                <a:solidFill>
                  <a:schemeClr val="accent1"/>
                </a:solidFill>
              </a:rPr>
              <a:t/>
            </a:r>
            <a:br>
              <a:rPr lang="en-IN" sz="5000" dirty="0">
                <a:solidFill>
                  <a:schemeClr val="accent1"/>
                </a:solidFill>
              </a:rPr>
            </a:br>
            <a:endParaRPr lang="en-IN" sz="5000" dirty="0">
              <a:solidFill>
                <a:schemeClr val="accent1"/>
              </a:solidFill>
            </a:endParaRPr>
          </a:p>
        </p:txBody>
      </p:sp>
      <p:sp>
        <p:nvSpPr>
          <p:cNvPr id="4" name="Content Placeholder 3"/>
          <p:cNvSpPr>
            <a:spLocks noGrp="1"/>
          </p:cNvSpPr>
          <p:nvPr>
            <p:ph idx="4294967295"/>
          </p:nvPr>
        </p:nvSpPr>
        <p:spPr>
          <a:xfrm>
            <a:off x="0" y="1533525"/>
            <a:ext cx="10421938" cy="4833938"/>
          </a:xfrm>
        </p:spPr>
        <p:txBody>
          <a:bodyPr/>
          <a:lstStyle/>
          <a:p>
            <a:r>
              <a:rPr lang="en-IN" sz="3000" b="1" dirty="0">
                <a:latin typeface="Calibri" pitchFamily="34" charset="0"/>
                <a:cs typeface="Calibri" pitchFamily="34" charset="0"/>
              </a:rPr>
              <a:t>How</a:t>
            </a:r>
            <a:r>
              <a:rPr lang="en-IN" sz="3000" dirty="0">
                <a:latin typeface="Calibri" pitchFamily="34" charset="0"/>
                <a:cs typeface="Calibri" pitchFamily="34" charset="0"/>
              </a:rPr>
              <a:t> does your </a:t>
            </a:r>
            <a:r>
              <a:rPr lang="en-IN" sz="3000" b="1" dirty="0">
                <a:latin typeface="Calibri" pitchFamily="34" charset="0"/>
                <a:cs typeface="Calibri" pitchFamily="34" charset="0"/>
              </a:rPr>
              <a:t>Product / Service</a:t>
            </a:r>
            <a:r>
              <a:rPr lang="en-IN" sz="3000" dirty="0">
                <a:latin typeface="Calibri" pitchFamily="34" charset="0"/>
                <a:cs typeface="Calibri" pitchFamily="34" charset="0"/>
              </a:rPr>
              <a:t> solve the pain point of the core customer – Value Proposition</a:t>
            </a:r>
          </a:p>
          <a:p>
            <a:r>
              <a:rPr lang="en-IN" sz="3000" dirty="0">
                <a:latin typeface="Calibri" pitchFamily="34" charset="0"/>
                <a:cs typeface="Calibri" pitchFamily="34" charset="0"/>
              </a:rPr>
              <a:t>What are the </a:t>
            </a:r>
            <a:r>
              <a:rPr lang="en-IN" sz="3000" b="1" dirty="0">
                <a:latin typeface="Calibri" pitchFamily="34" charset="0"/>
                <a:cs typeface="Calibri" pitchFamily="34" charset="0"/>
              </a:rPr>
              <a:t>Three Main Features</a:t>
            </a:r>
            <a:r>
              <a:rPr lang="en-IN" sz="3000" dirty="0">
                <a:latin typeface="Calibri" pitchFamily="34" charset="0"/>
                <a:cs typeface="Calibri" pitchFamily="34" charset="0"/>
              </a:rPr>
              <a:t> of your product / service and how do they help in solving the customers main problems – Product Features</a:t>
            </a:r>
          </a:p>
          <a:p>
            <a:endParaRPr lang="en-IN" dirty="0"/>
          </a:p>
        </p:txBody>
      </p:sp>
      <p:sp>
        <p:nvSpPr>
          <p:cNvPr id="6" name="Title 1"/>
          <p:cNvSpPr txBox="1">
            <a:spLocks/>
          </p:cNvSpPr>
          <p:nvPr/>
        </p:nvSpPr>
        <p:spPr>
          <a:xfrm>
            <a:off x="84667" y="118533"/>
            <a:ext cx="5698066" cy="504825"/>
          </a:xfrm>
        </p:spPr>
        <p:txBody>
          <a:bodyPr>
            <a:noAutofit/>
          </a:bodyPr>
          <a:lstStyle>
            <a:lvl1pPr algn="l" defTabSz="914400" rtl="0" eaLnBrk="1" latinLnBrk="0" hangingPunct="1">
              <a:lnSpc>
                <a:spcPct val="90000"/>
              </a:lnSpc>
              <a:spcBef>
                <a:spcPct val="0"/>
              </a:spcBef>
              <a:buNone/>
              <a:defRPr sz="3000" kern="1200">
                <a:solidFill>
                  <a:schemeClr val="tx1"/>
                </a:solidFill>
                <a:latin typeface="Calibri" panose="020F0502020204030204" pitchFamily="34" charset="0"/>
                <a:ea typeface="+mj-ea"/>
                <a:cs typeface="Calibri" panose="020F0502020204030204" pitchFamily="34" charset="0"/>
              </a:defRPr>
            </a:lvl1pPr>
          </a:lstStyle>
          <a:p>
            <a:pPr fontAlgn="base">
              <a:lnSpc>
                <a:spcPct val="100000"/>
              </a:lnSpc>
              <a:spcAft>
                <a:spcPct val="0"/>
              </a:spcAft>
              <a:defRPr/>
            </a:pPr>
            <a:r>
              <a:rPr lang="en-IN" sz="3200" b="1" dirty="0">
                <a:solidFill>
                  <a:schemeClr val="accent1"/>
                </a:solidFill>
              </a:rPr>
              <a:t>Slide </a:t>
            </a:r>
            <a:r>
              <a:rPr lang="en-IN" sz="3200" b="1" dirty="0" smtClean="0">
                <a:solidFill>
                  <a:schemeClr val="accent1"/>
                </a:solidFill>
              </a:rPr>
              <a:t>2: </a:t>
            </a:r>
            <a:r>
              <a:rPr lang="en-IN" sz="3200" b="1" dirty="0">
                <a:solidFill>
                  <a:schemeClr val="accent1"/>
                </a:solidFill>
              </a:rPr>
              <a:t>The Solution</a:t>
            </a:r>
            <a:endParaRPr lang="en-US" sz="3200" b="1" dirty="0">
              <a:solidFill>
                <a:schemeClr val="accent1"/>
              </a:solidFill>
            </a:endParaRPr>
          </a:p>
        </p:txBody>
      </p:sp>
    </p:spTree>
    <p:extLst>
      <p:ext uri="{BB962C8B-B14F-4D97-AF65-F5344CB8AC3E}">
        <p14:creationId xmlns:p14="http://schemas.microsoft.com/office/powerpoint/2010/main" val="33126577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fontScale="90000"/>
          </a:bodyPr>
          <a:lstStyle/>
          <a:p>
            <a:pPr fontAlgn="base">
              <a:lnSpc>
                <a:spcPct val="100000"/>
              </a:lnSpc>
              <a:spcAft>
                <a:spcPct val="0"/>
              </a:spcAft>
              <a:defRPr/>
            </a:pPr>
            <a:r>
              <a:rPr lang="en-IN" sz="5000" dirty="0">
                <a:solidFill>
                  <a:schemeClr val="accent1"/>
                </a:solidFill>
              </a:rPr>
              <a:t/>
            </a:r>
            <a:br>
              <a:rPr lang="en-IN" sz="5000" dirty="0">
                <a:solidFill>
                  <a:schemeClr val="accent1"/>
                </a:solidFill>
              </a:rPr>
            </a:br>
            <a:r>
              <a:rPr lang="en-IN" sz="5000" dirty="0">
                <a:solidFill>
                  <a:schemeClr val="accent1"/>
                </a:solidFill>
              </a:rPr>
              <a:t/>
            </a:r>
            <a:br>
              <a:rPr lang="en-IN" sz="5000" dirty="0">
                <a:solidFill>
                  <a:schemeClr val="accent1"/>
                </a:solidFill>
              </a:rPr>
            </a:br>
            <a:endParaRPr lang="en-IN" sz="5000" dirty="0">
              <a:solidFill>
                <a:schemeClr val="accent1"/>
              </a:solidFill>
            </a:endParaRPr>
          </a:p>
        </p:txBody>
      </p:sp>
      <p:sp>
        <p:nvSpPr>
          <p:cNvPr id="4" name="Content Placeholder 3"/>
          <p:cNvSpPr>
            <a:spLocks noGrp="1"/>
          </p:cNvSpPr>
          <p:nvPr>
            <p:ph idx="4294967295"/>
          </p:nvPr>
        </p:nvSpPr>
        <p:spPr>
          <a:xfrm>
            <a:off x="0" y="1533525"/>
            <a:ext cx="10421938" cy="4833938"/>
          </a:xfrm>
        </p:spPr>
        <p:txBody>
          <a:bodyPr/>
          <a:lstStyle/>
          <a:p>
            <a:r>
              <a:rPr lang="en-IN" dirty="0" smtClean="0">
                <a:latin typeface="Calibri" pitchFamily="34" charset="0"/>
                <a:cs typeface="Calibri" pitchFamily="34" charset="0"/>
              </a:rPr>
              <a:t>What is the </a:t>
            </a:r>
            <a:r>
              <a:rPr lang="en-IN" b="1" dirty="0" smtClean="0">
                <a:latin typeface="Calibri" pitchFamily="34" charset="0"/>
                <a:cs typeface="Calibri" pitchFamily="34" charset="0"/>
              </a:rPr>
              <a:t>Market Size/Target Market</a:t>
            </a:r>
            <a:r>
              <a:rPr lang="en-IN" dirty="0" smtClean="0">
                <a:latin typeface="Calibri" pitchFamily="34" charset="0"/>
                <a:cs typeface="Calibri" pitchFamily="34" charset="0"/>
              </a:rPr>
              <a:t> of your business?</a:t>
            </a:r>
          </a:p>
          <a:p>
            <a:pPr>
              <a:buFont typeface="Wingdings" panose="05000000000000000000" pitchFamily="2" charset="2"/>
              <a:buChar char="Ø"/>
            </a:pPr>
            <a:r>
              <a:rPr lang="en-US" sz="2000" dirty="0" smtClean="0">
                <a:latin typeface="Calibri" pitchFamily="34" charset="0"/>
                <a:cs typeface="Calibri" pitchFamily="34" charset="0"/>
              </a:rPr>
              <a:t>The Size of the market vs the percentage you are targeting. A granular </a:t>
            </a:r>
            <a:r>
              <a:rPr lang="en-US" sz="2000" dirty="0">
                <a:latin typeface="Calibri" pitchFamily="34" charset="0"/>
                <a:cs typeface="Calibri" pitchFamily="34" charset="0"/>
              </a:rPr>
              <a:t>p</a:t>
            </a:r>
            <a:r>
              <a:rPr lang="en-US" sz="2000" dirty="0" smtClean="0">
                <a:latin typeface="Calibri" pitchFamily="34" charset="0"/>
                <a:cs typeface="Calibri" pitchFamily="34" charset="0"/>
              </a:rPr>
              <a:t>rofiling of your customer. For Ex: age, geography, purchase habits, personal traits. What channel will you use to get to this market?</a:t>
            </a:r>
          </a:p>
          <a:p>
            <a:pPr marL="0" indent="0">
              <a:buNone/>
            </a:pPr>
            <a:endParaRPr lang="en-IN" sz="2000" dirty="0">
              <a:latin typeface="Calibri" pitchFamily="34" charset="0"/>
              <a:cs typeface="Calibri" pitchFamily="34" charset="0"/>
            </a:endParaRPr>
          </a:p>
          <a:p>
            <a:r>
              <a:rPr lang="en-US" dirty="0">
                <a:latin typeface="Calibri" pitchFamily="34" charset="0"/>
                <a:cs typeface="Calibri" pitchFamily="34" charset="0"/>
              </a:rPr>
              <a:t>Define the </a:t>
            </a:r>
            <a:r>
              <a:rPr lang="en-US" b="1" dirty="0">
                <a:latin typeface="Calibri" pitchFamily="34" charset="0"/>
                <a:cs typeface="Calibri" pitchFamily="34" charset="0"/>
              </a:rPr>
              <a:t>Core Customer Segment</a:t>
            </a:r>
            <a:r>
              <a:rPr lang="en-US" dirty="0">
                <a:latin typeface="Calibri" pitchFamily="34" charset="0"/>
                <a:cs typeface="Calibri" pitchFamily="34" charset="0"/>
              </a:rPr>
              <a:t> whose pain point is being solved</a:t>
            </a:r>
          </a:p>
          <a:p>
            <a:pPr lvl="1"/>
            <a:r>
              <a:rPr lang="en-US" sz="2800" i="1" dirty="0">
                <a:latin typeface="Calibri" pitchFamily="34" charset="0"/>
                <a:cs typeface="Calibri" pitchFamily="34" charset="0"/>
              </a:rPr>
              <a:t>Core customer should be very specific, identifiable and approachable</a:t>
            </a:r>
          </a:p>
          <a:p>
            <a:pPr lvl="1"/>
            <a:r>
              <a:rPr lang="en-US" sz="2800" i="1" dirty="0">
                <a:latin typeface="Calibri" pitchFamily="34" charset="0"/>
                <a:cs typeface="Calibri" pitchFamily="34" charset="0"/>
              </a:rPr>
              <a:t>Who is not our core customer?</a:t>
            </a:r>
            <a:endParaRPr lang="en-US" sz="2800" b="1" dirty="0">
              <a:latin typeface="Calibri" pitchFamily="34" charset="0"/>
              <a:cs typeface="Calibri" pitchFamily="34" charset="0"/>
            </a:endParaRPr>
          </a:p>
          <a:p>
            <a:endParaRPr lang="en-IN" dirty="0"/>
          </a:p>
        </p:txBody>
      </p:sp>
      <p:sp>
        <p:nvSpPr>
          <p:cNvPr id="6" name="Title 1"/>
          <p:cNvSpPr txBox="1">
            <a:spLocks/>
          </p:cNvSpPr>
          <p:nvPr/>
        </p:nvSpPr>
        <p:spPr>
          <a:xfrm>
            <a:off x="84667" y="118533"/>
            <a:ext cx="5698066" cy="504825"/>
          </a:xfrm>
        </p:spPr>
        <p:txBody>
          <a:bodyPr>
            <a:noAutofit/>
          </a:bodyPr>
          <a:lstStyle>
            <a:lvl1pPr algn="l" defTabSz="914400" rtl="0" eaLnBrk="1" latinLnBrk="0" hangingPunct="1">
              <a:lnSpc>
                <a:spcPct val="90000"/>
              </a:lnSpc>
              <a:spcBef>
                <a:spcPct val="0"/>
              </a:spcBef>
              <a:buNone/>
              <a:defRPr sz="3000" kern="1200">
                <a:solidFill>
                  <a:schemeClr val="tx1"/>
                </a:solidFill>
                <a:latin typeface="Calibri" panose="020F0502020204030204" pitchFamily="34" charset="0"/>
                <a:ea typeface="+mj-ea"/>
                <a:cs typeface="Calibri" panose="020F0502020204030204" pitchFamily="34" charset="0"/>
              </a:defRPr>
            </a:lvl1pPr>
          </a:lstStyle>
          <a:p>
            <a:pPr fontAlgn="base">
              <a:lnSpc>
                <a:spcPct val="100000"/>
              </a:lnSpc>
              <a:spcAft>
                <a:spcPct val="0"/>
              </a:spcAft>
              <a:defRPr/>
            </a:pPr>
            <a:r>
              <a:rPr lang="en-IN" sz="3200" b="1" dirty="0">
                <a:solidFill>
                  <a:schemeClr val="accent1"/>
                </a:solidFill>
              </a:rPr>
              <a:t>Slide 3</a:t>
            </a:r>
            <a:r>
              <a:rPr lang="en-IN" sz="3200" b="1" dirty="0" smtClean="0">
                <a:solidFill>
                  <a:schemeClr val="accent1"/>
                </a:solidFill>
              </a:rPr>
              <a:t>: Market Sizing</a:t>
            </a:r>
            <a:endParaRPr lang="en-US" sz="3200" b="1" dirty="0">
              <a:solidFill>
                <a:schemeClr val="accent1"/>
              </a:solidFill>
            </a:endParaRPr>
          </a:p>
        </p:txBody>
      </p:sp>
    </p:spTree>
    <p:extLst>
      <p:ext uri="{BB962C8B-B14F-4D97-AF65-F5344CB8AC3E}">
        <p14:creationId xmlns:p14="http://schemas.microsoft.com/office/powerpoint/2010/main" val="38880327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73567"/>
            <a:ext cx="8653463" cy="732367"/>
          </a:xfrm>
        </p:spPr>
        <p:txBody>
          <a:bodyPr>
            <a:noAutofit/>
          </a:bodyPr>
          <a:lstStyle/>
          <a:p>
            <a:pPr fontAlgn="base">
              <a:lnSpc>
                <a:spcPct val="100000"/>
              </a:lnSpc>
              <a:spcAft>
                <a:spcPct val="0"/>
              </a:spcAft>
              <a:defRPr/>
            </a:pPr>
            <a:r>
              <a:rPr lang="en-US" b="1" dirty="0">
                <a:solidFill>
                  <a:schemeClr val="accent1"/>
                </a:solidFill>
              </a:rPr>
              <a:t>Slide </a:t>
            </a:r>
            <a:r>
              <a:rPr lang="en-US" b="1" dirty="0" smtClean="0">
                <a:solidFill>
                  <a:schemeClr val="accent1"/>
                </a:solidFill>
              </a:rPr>
              <a:t>4: </a:t>
            </a:r>
            <a:r>
              <a:rPr lang="en-US" b="1" dirty="0">
                <a:solidFill>
                  <a:schemeClr val="accent1"/>
                </a:solidFill>
              </a:rPr>
              <a:t>How do you make money?</a:t>
            </a:r>
          </a:p>
        </p:txBody>
      </p:sp>
      <p:sp>
        <p:nvSpPr>
          <p:cNvPr id="3" name="Content Placeholder 2"/>
          <p:cNvSpPr>
            <a:spLocks noGrp="1"/>
          </p:cNvSpPr>
          <p:nvPr>
            <p:ph idx="4294967295"/>
          </p:nvPr>
        </p:nvSpPr>
        <p:spPr>
          <a:xfrm>
            <a:off x="0" y="1312863"/>
            <a:ext cx="10482263" cy="5213350"/>
          </a:xfrm>
        </p:spPr>
        <p:txBody>
          <a:bodyPr>
            <a:noAutofit/>
          </a:bodyPr>
          <a:lstStyle/>
          <a:p>
            <a:pPr>
              <a:spcBef>
                <a:spcPts val="1200"/>
              </a:spcBef>
            </a:pPr>
            <a:r>
              <a:rPr lang="en-US" dirty="0" smtClean="0">
                <a:solidFill>
                  <a:schemeClr val="tx1">
                    <a:lumMod val="65000"/>
                    <a:lumOff val="35000"/>
                  </a:schemeClr>
                </a:solidFill>
                <a:latin typeface="Calibri" pitchFamily="34" charset="0"/>
                <a:cs typeface="Calibri" pitchFamily="34" charset="0"/>
              </a:rPr>
              <a:t>Who </a:t>
            </a:r>
            <a:r>
              <a:rPr lang="en-US" dirty="0">
                <a:solidFill>
                  <a:schemeClr val="tx1">
                    <a:lumMod val="65000"/>
                    <a:lumOff val="35000"/>
                  </a:schemeClr>
                </a:solidFill>
                <a:latin typeface="Calibri" pitchFamily="34" charset="0"/>
                <a:cs typeface="Calibri" pitchFamily="34" charset="0"/>
              </a:rPr>
              <a:t>would pay you, how and for what product/service ? | Revenue Model</a:t>
            </a:r>
          </a:p>
          <a:p>
            <a:pPr>
              <a:spcBef>
                <a:spcPts val="1200"/>
              </a:spcBef>
            </a:pPr>
            <a:r>
              <a:rPr lang="en-US" dirty="0">
                <a:solidFill>
                  <a:schemeClr val="tx1">
                    <a:lumMod val="65000"/>
                    <a:lumOff val="35000"/>
                  </a:schemeClr>
                </a:solidFill>
                <a:latin typeface="Calibri" pitchFamily="34" charset="0"/>
                <a:cs typeface="Calibri" pitchFamily="34" charset="0"/>
              </a:rPr>
              <a:t>What is expected to be the repeatability of the customer purchase? What is your customer retention and repeat purchase?</a:t>
            </a:r>
          </a:p>
          <a:p>
            <a:pPr>
              <a:spcBef>
                <a:spcPts val="1200"/>
              </a:spcBef>
            </a:pPr>
            <a:r>
              <a:rPr lang="en-US" dirty="0">
                <a:solidFill>
                  <a:schemeClr val="tx1">
                    <a:lumMod val="65000"/>
                    <a:lumOff val="35000"/>
                  </a:schemeClr>
                </a:solidFill>
                <a:latin typeface="Calibri" pitchFamily="34" charset="0"/>
                <a:cs typeface="Calibri" pitchFamily="34" charset="0"/>
              </a:rPr>
              <a:t>How do you / will you acquire the customers? </a:t>
            </a:r>
          </a:p>
          <a:p>
            <a:pPr>
              <a:spcBef>
                <a:spcPts val="1200"/>
              </a:spcBef>
            </a:pPr>
            <a:r>
              <a:rPr lang="en-US" dirty="0">
                <a:solidFill>
                  <a:schemeClr val="tx1">
                    <a:lumMod val="65000"/>
                    <a:lumOff val="35000"/>
                  </a:schemeClr>
                </a:solidFill>
                <a:latin typeface="Calibri" pitchFamily="34" charset="0"/>
                <a:cs typeface="Calibri" pitchFamily="34" charset="0"/>
              </a:rPr>
              <a:t>How will you develop and distribute the product / service</a:t>
            </a:r>
          </a:p>
          <a:p>
            <a:pPr lvl="1">
              <a:spcBef>
                <a:spcPts val="1200"/>
              </a:spcBef>
            </a:pPr>
            <a:r>
              <a:rPr lang="en-US" sz="2000" dirty="0">
                <a:solidFill>
                  <a:schemeClr val="tx1">
                    <a:lumMod val="65000"/>
                    <a:lumOff val="35000"/>
                  </a:schemeClr>
                </a:solidFill>
                <a:latin typeface="Calibri" pitchFamily="34" charset="0"/>
                <a:cs typeface="Calibri" pitchFamily="34" charset="0"/>
              </a:rPr>
              <a:t>Supply Chain</a:t>
            </a:r>
          </a:p>
          <a:p>
            <a:pPr lvl="1">
              <a:spcBef>
                <a:spcPts val="1200"/>
              </a:spcBef>
            </a:pPr>
            <a:r>
              <a:rPr lang="en-US" sz="2000" dirty="0">
                <a:solidFill>
                  <a:schemeClr val="tx1">
                    <a:lumMod val="65000"/>
                    <a:lumOff val="35000"/>
                  </a:schemeClr>
                </a:solidFill>
                <a:latin typeface="Calibri" pitchFamily="34" charset="0"/>
                <a:cs typeface="Calibri" pitchFamily="34" charset="0"/>
              </a:rPr>
              <a:t>Distribution Channels</a:t>
            </a:r>
          </a:p>
          <a:p>
            <a:pPr lvl="1">
              <a:spcBef>
                <a:spcPts val="1200"/>
              </a:spcBef>
            </a:pPr>
            <a:r>
              <a:rPr lang="en-US" sz="2000" dirty="0">
                <a:solidFill>
                  <a:schemeClr val="tx1">
                    <a:lumMod val="65000"/>
                    <a:lumOff val="35000"/>
                  </a:schemeClr>
                </a:solidFill>
                <a:latin typeface="Calibri" pitchFamily="34" charset="0"/>
                <a:cs typeface="Calibri" pitchFamily="34" charset="0"/>
              </a:rPr>
              <a:t>Payment Collection System</a:t>
            </a:r>
          </a:p>
          <a:p>
            <a:pPr lvl="1">
              <a:spcBef>
                <a:spcPts val="1200"/>
              </a:spcBef>
            </a:pPr>
            <a:r>
              <a:rPr lang="en-US" sz="2000" dirty="0">
                <a:solidFill>
                  <a:schemeClr val="tx1">
                    <a:lumMod val="65000"/>
                    <a:lumOff val="35000"/>
                  </a:schemeClr>
                </a:solidFill>
                <a:latin typeface="Calibri" pitchFamily="34" charset="0"/>
                <a:cs typeface="Calibri" pitchFamily="34" charset="0"/>
              </a:rPr>
              <a:t>Servicing network</a:t>
            </a:r>
          </a:p>
          <a:p>
            <a:endParaRPr lang="en-US" sz="2400" dirty="0">
              <a:solidFill>
                <a:schemeClr val="tx1">
                  <a:lumMod val="65000"/>
                  <a:lumOff val="35000"/>
                </a:schemeClr>
              </a:solidFill>
              <a:latin typeface="Calibri" pitchFamily="34" charset="0"/>
              <a:cs typeface="Calibri" pitchFamily="34" charset="0"/>
            </a:endParaRPr>
          </a:p>
        </p:txBody>
      </p:sp>
    </p:spTree>
    <p:extLst>
      <p:ext uri="{BB962C8B-B14F-4D97-AF65-F5344CB8AC3E}">
        <p14:creationId xmlns:p14="http://schemas.microsoft.com/office/powerpoint/2010/main" val="31711616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Autofit/>
          </a:bodyPr>
          <a:lstStyle/>
          <a:p>
            <a:pPr fontAlgn="base">
              <a:lnSpc>
                <a:spcPct val="100000"/>
              </a:lnSpc>
              <a:spcAft>
                <a:spcPct val="0"/>
              </a:spcAft>
              <a:defRPr/>
            </a:pPr>
            <a:r>
              <a:rPr lang="en-US" b="1" dirty="0">
                <a:solidFill>
                  <a:schemeClr val="accent1"/>
                </a:solidFill>
              </a:rPr>
              <a:t/>
            </a:r>
            <a:br>
              <a:rPr lang="en-US" b="1" dirty="0">
                <a:solidFill>
                  <a:schemeClr val="accent1"/>
                </a:solidFill>
              </a:rPr>
            </a:br>
            <a:r>
              <a:rPr lang="en-US" b="1" dirty="0">
                <a:solidFill>
                  <a:schemeClr val="accent1"/>
                </a:solidFill>
              </a:rPr>
              <a:t/>
            </a:r>
            <a:br>
              <a:rPr lang="en-US" b="1" dirty="0">
                <a:solidFill>
                  <a:schemeClr val="accent1"/>
                </a:solidFill>
              </a:rPr>
            </a:br>
            <a:endParaRPr lang="en-US" b="1" dirty="0">
              <a:solidFill>
                <a:schemeClr val="accent1"/>
              </a:solidFill>
            </a:endParaRPr>
          </a:p>
        </p:txBody>
      </p:sp>
      <p:sp>
        <p:nvSpPr>
          <p:cNvPr id="3" name="Content Placeholder 2"/>
          <p:cNvSpPr>
            <a:spLocks noGrp="1"/>
          </p:cNvSpPr>
          <p:nvPr>
            <p:ph idx="4294967295"/>
          </p:nvPr>
        </p:nvSpPr>
        <p:spPr>
          <a:xfrm>
            <a:off x="263236" y="1472767"/>
            <a:ext cx="10329863" cy="3829050"/>
          </a:xfrm>
        </p:spPr>
        <p:txBody>
          <a:bodyPr/>
          <a:lstStyle/>
          <a:p>
            <a:pPr>
              <a:spcBef>
                <a:spcPts val="1200"/>
              </a:spcBef>
            </a:pPr>
            <a:r>
              <a:rPr lang="en-US" sz="2400" dirty="0" smtClean="0">
                <a:latin typeface="Calibri" pitchFamily="34" charset="0"/>
                <a:cs typeface="Calibri" pitchFamily="34" charset="0"/>
              </a:rPr>
              <a:t>Customers </a:t>
            </a:r>
            <a:r>
              <a:rPr lang="en-US" sz="2400" dirty="0">
                <a:latin typeface="Calibri" pitchFamily="34" charset="0"/>
                <a:cs typeface="Calibri" pitchFamily="34" charset="0"/>
              </a:rPr>
              <a:t>acquired / retained</a:t>
            </a:r>
          </a:p>
          <a:p>
            <a:pPr>
              <a:spcBef>
                <a:spcPts val="1200"/>
              </a:spcBef>
            </a:pPr>
            <a:r>
              <a:rPr lang="en-US" sz="2400" dirty="0">
                <a:latin typeface="Calibri" pitchFamily="34" charset="0"/>
                <a:cs typeface="Calibri" pitchFamily="34" charset="0"/>
              </a:rPr>
              <a:t>Active Customers (%)</a:t>
            </a:r>
          </a:p>
          <a:p>
            <a:pPr>
              <a:spcBef>
                <a:spcPts val="1200"/>
              </a:spcBef>
            </a:pPr>
            <a:r>
              <a:rPr lang="en-US" sz="2400" dirty="0">
                <a:latin typeface="Calibri" pitchFamily="34" charset="0"/>
                <a:cs typeface="Calibri" pitchFamily="34" charset="0"/>
              </a:rPr>
              <a:t>Average order size</a:t>
            </a:r>
          </a:p>
          <a:p>
            <a:pPr>
              <a:spcBef>
                <a:spcPts val="1200"/>
              </a:spcBef>
            </a:pPr>
            <a:r>
              <a:rPr lang="en-US" sz="2400" dirty="0">
                <a:latin typeface="Calibri" pitchFamily="34" charset="0"/>
                <a:cs typeface="Calibri" pitchFamily="34" charset="0"/>
              </a:rPr>
              <a:t>Number of Orders</a:t>
            </a:r>
          </a:p>
          <a:p>
            <a:pPr>
              <a:spcBef>
                <a:spcPts val="1200"/>
              </a:spcBef>
            </a:pPr>
            <a:r>
              <a:rPr lang="en-US" sz="2400" dirty="0">
                <a:latin typeface="Calibri" pitchFamily="34" charset="0"/>
                <a:cs typeface="Calibri" pitchFamily="34" charset="0"/>
              </a:rPr>
              <a:t> MOM Sales Growth</a:t>
            </a:r>
          </a:p>
          <a:p>
            <a:pPr>
              <a:spcBef>
                <a:spcPts val="1200"/>
              </a:spcBef>
            </a:pPr>
            <a:r>
              <a:rPr lang="en-US" sz="2400" dirty="0">
                <a:latin typeface="Calibri" pitchFamily="34" charset="0"/>
                <a:cs typeface="Calibri" pitchFamily="34" charset="0"/>
              </a:rPr>
              <a:t>Geographical Areas Covered</a:t>
            </a:r>
          </a:p>
          <a:p>
            <a:endParaRPr lang="en-US" sz="3200" dirty="0">
              <a:latin typeface="Calibri" pitchFamily="34" charset="0"/>
              <a:cs typeface="Calibri" pitchFamily="34" charset="0"/>
            </a:endParaRPr>
          </a:p>
        </p:txBody>
      </p:sp>
      <p:sp>
        <p:nvSpPr>
          <p:cNvPr id="4" name="Title 1"/>
          <p:cNvSpPr txBox="1">
            <a:spLocks/>
          </p:cNvSpPr>
          <p:nvPr/>
        </p:nvSpPr>
        <p:spPr>
          <a:xfrm>
            <a:off x="84667" y="-106891"/>
            <a:ext cx="5825066" cy="504825"/>
          </a:xfrm>
        </p:spPr>
        <p:txBody>
          <a:bodyPr>
            <a:noAutofit/>
          </a:bodyPr>
          <a:lstStyle>
            <a:lvl1pPr algn="l" defTabSz="914400" rtl="0" eaLnBrk="1" latinLnBrk="0" hangingPunct="1">
              <a:lnSpc>
                <a:spcPct val="90000"/>
              </a:lnSpc>
              <a:spcBef>
                <a:spcPct val="0"/>
              </a:spcBef>
              <a:buNone/>
              <a:defRPr sz="3000" kern="1200">
                <a:solidFill>
                  <a:schemeClr val="tx1"/>
                </a:solidFill>
                <a:latin typeface="Calibri" panose="020F0502020204030204" pitchFamily="34" charset="0"/>
                <a:ea typeface="+mj-ea"/>
                <a:cs typeface="Calibri" panose="020F0502020204030204" pitchFamily="34" charset="0"/>
              </a:defRPr>
            </a:lvl1pPr>
          </a:lstStyle>
          <a:p>
            <a:pPr fontAlgn="base">
              <a:lnSpc>
                <a:spcPct val="100000"/>
              </a:lnSpc>
              <a:spcAft>
                <a:spcPct val="0"/>
              </a:spcAft>
              <a:defRPr/>
            </a:pPr>
            <a:r>
              <a:rPr lang="en-US" sz="2800" b="1" dirty="0">
                <a:solidFill>
                  <a:schemeClr val="accent1"/>
                </a:solidFill>
              </a:rPr>
              <a:t>Slide </a:t>
            </a:r>
            <a:r>
              <a:rPr lang="en-US" sz="2800" b="1" dirty="0" smtClean="0">
                <a:solidFill>
                  <a:schemeClr val="accent1"/>
                </a:solidFill>
              </a:rPr>
              <a:t>5: </a:t>
            </a:r>
            <a:r>
              <a:rPr lang="en-US" sz="2800" b="1" dirty="0">
                <a:solidFill>
                  <a:schemeClr val="accent1"/>
                </a:solidFill>
              </a:rPr>
              <a:t>Current Traction </a:t>
            </a:r>
            <a:br>
              <a:rPr lang="en-US" sz="2800" b="1" dirty="0">
                <a:solidFill>
                  <a:schemeClr val="accent1"/>
                </a:solidFill>
              </a:rPr>
            </a:br>
            <a:r>
              <a:rPr lang="en-US" sz="2800" b="1" dirty="0">
                <a:solidFill>
                  <a:schemeClr val="accent1"/>
                </a:solidFill>
              </a:rPr>
              <a:t>(Business Model Validation)</a:t>
            </a:r>
          </a:p>
        </p:txBody>
      </p:sp>
    </p:spTree>
    <p:extLst>
      <p:ext uri="{BB962C8B-B14F-4D97-AF65-F5344CB8AC3E}">
        <p14:creationId xmlns:p14="http://schemas.microsoft.com/office/powerpoint/2010/main" val="26076283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2521"/>
            <a:ext cx="7410450" cy="557212"/>
          </a:xfrm>
        </p:spPr>
        <p:txBody>
          <a:bodyPr>
            <a:normAutofit fontScale="90000"/>
          </a:bodyPr>
          <a:lstStyle/>
          <a:p>
            <a:pPr fontAlgn="base">
              <a:spcAft>
                <a:spcPct val="0"/>
              </a:spcAft>
              <a:defRPr/>
            </a:pPr>
            <a:r>
              <a:rPr lang="en-US" sz="3700" b="1" dirty="0">
                <a:solidFill>
                  <a:schemeClr val="accent1"/>
                </a:solidFill>
              </a:rPr>
              <a:t>Slide </a:t>
            </a:r>
            <a:r>
              <a:rPr lang="en-US" sz="3700" b="1" dirty="0" smtClean="0">
                <a:solidFill>
                  <a:schemeClr val="accent1"/>
                </a:solidFill>
              </a:rPr>
              <a:t>6: </a:t>
            </a:r>
            <a:r>
              <a:rPr lang="en-US" sz="3700" b="1" dirty="0">
                <a:solidFill>
                  <a:schemeClr val="accent1"/>
                </a:solidFill>
              </a:rPr>
              <a:t>Customer Unit Economics</a:t>
            </a:r>
          </a:p>
        </p:txBody>
      </p:sp>
      <p:sp>
        <p:nvSpPr>
          <p:cNvPr id="3" name="Content Placeholder 2"/>
          <p:cNvSpPr>
            <a:spLocks noGrp="1"/>
          </p:cNvSpPr>
          <p:nvPr>
            <p:ph idx="4294967295"/>
          </p:nvPr>
        </p:nvSpPr>
        <p:spPr>
          <a:xfrm>
            <a:off x="815975" y="1176338"/>
            <a:ext cx="11376025" cy="4772025"/>
          </a:xfrm>
        </p:spPr>
        <p:txBody>
          <a:bodyPr anchor="ctr">
            <a:normAutofit/>
          </a:bodyPr>
          <a:lstStyle/>
          <a:p>
            <a:r>
              <a:rPr lang="en-US" dirty="0" smtClean="0">
                <a:latin typeface="Calibri" pitchFamily="34" charset="0"/>
                <a:cs typeface="Calibri" pitchFamily="34" charset="0"/>
              </a:rPr>
              <a:t>Customer - C</a:t>
            </a:r>
          </a:p>
          <a:p>
            <a:r>
              <a:rPr lang="en-US" dirty="0" smtClean="0">
                <a:latin typeface="Calibri" pitchFamily="34" charset="0"/>
                <a:cs typeface="Calibri" pitchFamily="34" charset="0"/>
              </a:rPr>
              <a:t>Customer </a:t>
            </a:r>
            <a:r>
              <a:rPr lang="en-US" dirty="0">
                <a:latin typeface="Calibri" pitchFamily="34" charset="0"/>
                <a:cs typeface="Calibri" pitchFamily="34" charset="0"/>
              </a:rPr>
              <a:t>Acquisition Cost – CAC</a:t>
            </a:r>
          </a:p>
          <a:p>
            <a:r>
              <a:rPr lang="en-US" dirty="0">
                <a:latin typeface="Calibri" pitchFamily="34" charset="0"/>
                <a:cs typeface="Calibri" pitchFamily="34" charset="0"/>
              </a:rPr>
              <a:t>CAC = Amount spend on marketing / number of new customers acquired</a:t>
            </a:r>
          </a:p>
          <a:p>
            <a:r>
              <a:rPr lang="en-US" dirty="0">
                <a:latin typeface="Calibri" pitchFamily="34" charset="0"/>
                <a:cs typeface="Calibri" pitchFamily="34" charset="0"/>
              </a:rPr>
              <a:t>Average Order Value - X</a:t>
            </a:r>
          </a:p>
          <a:p>
            <a:r>
              <a:rPr lang="en-US" dirty="0">
                <a:latin typeface="Calibri" pitchFamily="34" charset="0"/>
                <a:cs typeface="Calibri" pitchFamily="34" charset="0"/>
              </a:rPr>
              <a:t>Cost of Goods Sold - Y</a:t>
            </a:r>
          </a:p>
          <a:p>
            <a:r>
              <a:rPr lang="en-US" dirty="0">
                <a:latin typeface="Calibri" pitchFamily="34" charset="0"/>
                <a:cs typeface="Calibri" pitchFamily="34" charset="0"/>
              </a:rPr>
              <a:t>Order Processing Cost – Z</a:t>
            </a:r>
          </a:p>
          <a:p>
            <a:r>
              <a:rPr lang="en-US" dirty="0">
                <a:latin typeface="Calibri" pitchFamily="34" charset="0"/>
                <a:cs typeface="Calibri" pitchFamily="34" charset="0"/>
              </a:rPr>
              <a:t>Unit Economics | (X-Y-Z) x C – CAC = U</a:t>
            </a:r>
          </a:p>
        </p:txBody>
      </p:sp>
    </p:spTree>
    <p:extLst>
      <p:ext uri="{BB962C8B-B14F-4D97-AF65-F5344CB8AC3E}">
        <p14:creationId xmlns:p14="http://schemas.microsoft.com/office/powerpoint/2010/main" val="25303678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Autofit/>
          </a:bodyPr>
          <a:lstStyle/>
          <a:p>
            <a:pPr fontAlgn="base">
              <a:lnSpc>
                <a:spcPct val="100000"/>
              </a:lnSpc>
              <a:spcAft>
                <a:spcPct val="0"/>
              </a:spcAft>
              <a:defRPr/>
            </a:pPr>
            <a:r>
              <a:rPr lang="en-US" b="1" dirty="0">
                <a:solidFill>
                  <a:schemeClr val="accent1"/>
                </a:solidFill>
              </a:rPr>
              <a:t/>
            </a:r>
            <a:br>
              <a:rPr lang="en-US" b="1" dirty="0">
                <a:solidFill>
                  <a:schemeClr val="accent1"/>
                </a:solidFill>
              </a:rPr>
            </a:br>
            <a:r>
              <a:rPr lang="en-US" b="1" dirty="0">
                <a:solidFill>
                  <a:schemeClr val="accent1"/>
                </a:solidFill>
              </a:rPr>
              <a:t/>
            </a:r>
            <a:br>
              <a:rPr lang="en-US" b="1" dirty="0">
                <a:solidFill>
                  <a:schemeClr val="accent1"/>
                </a:solidFill>
              </a:rPr>
            </a:br>
            <a:endParaRPr lang="en-US" b="1" dirty="0">
              <a:solidFill>
                <a:schemeClr val="accent1"/>
              </a:solidFill>
            </a:endParaRPr>
          </a:p>
        </p:txBody>
      </p:sp>
      <p:sp>
        <p:nvSpPr>
          <p:cNvPr id="3" name="Content Placeholder 2"/>
          <p:cNvSpPr>
            <a:spLocks noGrp="1"/>
          </p:cNvSpPr>
          <p:nvPr>
            <p:ph idx="4294967295"/>
          </p:nvPr>
        </p:nvSpPr>
        <p:spPr>
          <a:xfrm>
            <a:off x="59267" y="1439334"/>
            <a:ext cx="10439400" cy="3725863"/>
          </a:xfrm>
        </p:spPr>
        <p:txBody>
          <a:bodyPr>
            <a:noAutofit/>
          </a:bodyPr>
          <a:lstStyle/>
          <a:p>
            <a:r>
              <a:rPr lang="en-US" sz="3000" dirty="0">
                <a:solidFill>
                  <a:schemeClr val="tx1">
                    <a:lumMod val="65000"/>
                    <a:lumOff val="35000"/>
                  </a:schemeClr>
                </a:solidFill>
                <a:latin typeface="Calibri" pitchFamily="34" charset="0"/>
                <a:cs typeface="Calibri" pitchFamily="34" charset="0"/>
              </a:rPr>
              <a:t>Who are you Current </a:t>
            </a:r>
            <a:r>
              <a:rPr lang="en-US" sz="3000" b="1" dirty="0">
                <a:solidFill>
                  <a:schemeClr val="tx1">
                    <a:lumMod val="65000"/>
                    <a:lumOff val="35000"/>
                  </a:schemeClr>
                </a:solidFill>
                <a:latin typeface="Calibri" pitchFamily="34" charset="0"/>
                <a:cs typeface="Calibri" pitchFamily="34" charset="0"/>
              </a:rPr>
              <a:t>Direct and Indirect</a:t>
            </a:r>
            <a:r>
              <a:rPr lang="en-US" sz="3000" dirty="0">
                <a:solidFill>
                  <a:schemeClr val="tx1">
                    <a:lumMod val="65000"/>
                    <a:lumOff val="35000"/>
                  </a:schemeClr>
                </a:solidFill>
                <a:latin typeface="Calibri" pitchFamily="34" charset="0"/>
                <a:cs typeface="Calibri" pitchFamily="34" charset="0"/>
              </a:rPr>
              <a:t> competitors?</a:t>
            </a:r>
          </a:p>
          <a:p>
            <a:r>
              <a:rPr lang="en-US" sz="3000" b="1" dirty="0">
                <a:solidFill>
                  <a:schemeClr val="tx1">
                    <a:lumMod val="65000"/>
                    <a:lumOff val="35000"/>
                  </a:schemeClr>
                </a:solidFill>
                <a:latin typeface="Calibri" pitchFamily="34" charset="0"/>
                <a:cs typeface="Calibri" pitchFamily="34" charset="0"/>
              </a:rPr>
              <a:t>Existing Alternatives</a:t>
            </a:r>
            <a:r>
              <a:rPr lang="en-US" sz="3000" dirty="0">
                <a:solidFill>
                  <a:schemeClr val="tx1">
                    <a:lumMod val="65000"/>
                    <a:lumOff val="35000"/>
                  </a:schemeClr>
                </a:solidFill>
                <a:latin typeface="Calibri" pitchFamily="34" charset="0"/>
                <a:cs typeface="Calibri" pitchFamily="34" charset="0"/>
              </a:rPr>
              <a:t> customers use plus other startups that are trying to solve the same problem</a:t>
            </a:r>
          </a:p>
          <a:p>
            <a:r>
              <a:rPr lang="en-US" sz="3000" dirty="0">
                <a:solidFill>
                  <a:schemeClr val="tx1">
                    <a:lumMod val="65000"/>
                    <a:lumOff val="35000"/>
                  </a:schemeClr>
                </a:solidFill>
                <a:latin typeface="Calibri" pitchFamily="34" charset="0"/>
                <a:cs typeface="Calibri" pitchFamily="34" charset="0"/>
              </a:rPr>
              <a:t>What is your </a:t>
            </a:r>
            <a:r>
              <a:rPr lang="en-US" sz="3000" b="1" dirty="0">
                <a:solidFill>
                  <a:schemeClr val="tx1">
                    <a:lumMod val="65000"/>
                    <a:lumOff val="35000"/>
                  </a:schemeClr>
                </a:solidFill>
                <a:latin typeface="Calibri" pitchFamily="34" charset="0"/>
                <a:cs typeface="Calibri" pitchFamily="34" charset="0"/>
              </a:rPr>
              <a:t>Unfair Advantage</a:t>
            </a:r>
            <a:r>
              <a:rPr lang="en-US" sz="3000" dirty="0">
                <a:solidFill>
                  <a:schemeClr val="tx1">
                    <a:lumMod val="65000"/>
                    <a:lumOff val="35000"/>
                  </a:schemeClr>
                </a:solidFill>
                <a:latin typeface="Calibri" pitchFamily="34" charset="0"/>
                <a:cs typeface="Calibri" pitchFamily="34" charset="0"/>
              </a:rPr>
              <a:t> that </a:t>
            </a:r>
            <a:r>
              <a:rPr lang="en-US" sz="3000" b="1" dirty="0">
                <a:solidFill>
                  <a:schemeClr val="tx1">
                    <a:lumMod val="65000"/>
                    <a:lumOff val="35000"/>
                  </a:schemeClr>
                </a:solidFill>
                <a:latin typeface="Calibri" pitchFamily="34" charset="0"/>
                <a:cs typeface="Calibri" pitchFamily="34" charset="0"/>
              </a:rPr>
              <a:t>Significantly Differentiates</a:t>
            </a:r>
            <a:r>
              <a:rPr lang="en-US" sz="3000" dirty="0">
                <a:solidFill>
                  <a:schemeClr val="tx1">
                    <a:lumMod val="65000"/>
                    <a:lumOff val="35000"/>
                  </a:schemeClr>
                </a:solidFill>
                <a:latin typeface="Calibri" pitchFamily="34" charset="0"/>
                <a:cs typeface="Calibri" pitchFamily="34" charset="0"/>
              </a:rPr>
              <a:t> you and would help you stay ahead?</a:t>
            </a:r>
          </a:p>
        </p:txBody>
      </p:sp>
      <p:sp>
        <p:nvSpPr>
          <p:cNvPr id="5" name="Title 1"/>
          <p:cNvSpPr txBox="1">
            <a:spLocks/>
          </p:cNvSpPr>
          <p:nvPr/>
        </p:nvSpPr>
        <p:spPr>
          <a:xfrm>
            <a:off x="59267" y="-347135"/>
            <a:ext cx="7556500" cy="1456268"/>
          </a:xfrm>
        </p:spPr>
        <p:txBody>
          <a:bodyPr>
            <a:noAutofit/>
          </a:bodyPr>
          <a:lstStyle>
            <a:lvl1pPr algn="l" defTabSz="914400" rtl="0" eaLnBrk="1" latinLnBrk="0" hangingPunct="1">
              <a:lnSpc>
                <a:spcPct val="90000"/>
              </a:lnSpc>
              <a:spcBef>
                <a:spcPct val="0"/>
              </a:spcBef>
              <a:buNone/>
              <a:defRPr sz="3000" kern="1200">
                <a:solidFill>
                  <a:schemeClr val="tx1"/>
                </a:solidFill>
                <a:latin typeface="Calibri" panose="020F0502020204030204" pitchFamily="34" charset="0"/>
                <a:ea typeface="+mj-ea"/>
                <a:cs typeface="Calibri" panose="020F0502020204030204" pitchFamily="34" charset="0"/>
              </a:defRPr>
            </a:lvl1pPr>
          </a:lstStyle>
          <a:p>
            <a:pPr fontAlgn="base">
              <a:lnSpc>
                <a:spcPct val="100000"/>
              </a:lnSpc>
              <a:spcAft>
                <a:spcPct val="0"/>
              </a:spcAft>
              <a:defRPr/>
            </a:pPr>
            <a:endParaRPr lang="en-IN" sz="2400" b="1" dirty="0">
              <a:solidFill>
                <a:schemeClr val="accent1"/>
              </a:solidFill>
            </a:endParaRPr>
          </a:p>
          <a:p>
            <a:pPr fontAlgn="base">
              <a:lnSpc>
                <a:spcPct val="100000"/>
              </a:lnSpc>
              <a:spcAft>
                <a:spcPct val="0"/>
              </a:spcAft>
              <a:defRPr/>
            </a:pPr>
            <a:r>
              <a:rPr lang="en-IN" sz="2400" b="1" dirty="0">
                <a:solidFill>
                  <a:schemeClr val="accent1"/>
                </a:solidFill>
              </a:rPr>
              <a:t>Slide </a:t>
            </a:r>
            <a:r>
              <a:rPr lang="en-IN" sz="2400" b="1" dirty="0" smtClean="0">
                <a:solidFill>
                  <a:schemeClr val="accent1"/>
                </a:solidFill>
              </a:rPr>
              <a:t>7: </a:t>
            </a:r>
            <a:endParaRPr lang="en-IN" sz="2400" b="1" dirty="0">
              <a:solidFill>
                <a:schemeClr val="accent1"/>
              </a:solidFill>
            </a:endParaRPr>
          </a:p>
          <a:p>
            <a:pPr fontAlgn="base">
              <a:lnSpc>
                <a:spcPct val="100000"/>
              </a:lnSpc>
              <a:spcAft>
                <a:spcPct val="0"/>
              </a:spcAft>
              <a:defRPr/>
            </a:pPr>
            <a:r>
              <a:rPr lang="en-US" sz="2400" b="1" dirty="0">
                <a:solidFill>
                  <a:schemeClr val="accent1"/>
                </a:solidFill>
              </a:rPr>
              <a:t>Competitive Landscape and Analysis</a:t>
            </a:r>
          </a:p>
        </p:txBody>
      </p:sp>
    </p:spTree>
    <p:extLst>
      <p:ext uri="{BB962C8B-B14F-4D97-AF65-F5344CB8AC3E}">
        <p14:creationId xmlns:p14="http://schemas.microsoft.com/office/powerpoint/2010/main" val="3709044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RAFT JBF PPT  Sep'2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B353CA2AF15E248943F7978900606C1" ma:contentTypeVersion="16" ma:contentTypeDescription="Create a new document." ma:contentTypeScope="" ma:versionID="6f7f4b1232daa86c330a4e7809688901">
  <xsd:schema xmlns:xsd="http://www.w3.org/2001/XMLSchema" xmlns:xs="http://www.w3.org/2001/XMLSchema" xmlns:p="http://schemas.microsoft.com/office/2006/metadata/properties" xmlns:ns3="56438a46-3f38-4a25-aefe-9146e8753f39" xmlns:ns4="04f1ed4b-b343-437c-ab17-ce541622426b" targetNamespace="http://schemas.microsoft.com/office/2006/metadata/properties" ma:root="true" ma:fieldsID="ba006a6b69548cdad1c85ee2bb1b4712" ns3:_="" ns4:_="">
    <xsd:import namespace="56438a46-3f38-4a25-aefe-9146e8753f39"/>
    <xsd:import namespace="04f1ed4b-b343-437c-ab17-ce541622426b"/>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LengthInSeconds" minOccurs="0"/>
                <xsd:element ref="ns3:MediaServiceGenerationTime" minOccurs="0"/>
                <xsd:element ref="ns3:MediaServiceEventHashCode" minOccurs="0"/>
                <xsd:element ref="ns3:MediaServiceOCR" minOccurs="0"/>
                <xsd:element ref="ns3:_activity" minOccurs="0"/>
                <xsd:element ref="ns4:SharedWithUsers" minOccurs="0"/>
                <xsd:element ref="ns4:SharedWithDetails" minOccurs="0"/>
                <xsd:element ref="ns4:SharingHintHash" minOccurs="0"/>
                <xsd:element ref="ns3:MediaServiceLocation"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438a46-3f38-4a25-aefe-9146e8753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_activity" ma:index="16" nillable="true" ma:displayName="_activity" ma:hidden="true" ma:internalName="_activity">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f1ed4b-b343-437c-ab17-ce541622426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56438a46-3f38-4a25-aefe-9146e8753f39" xsi:nil="true"/>
  </documentManagement>
</p:properties>
</file>

<file path=customXml/itemProps1.xml><?xml version="1.0" encoding="utf-8"?>
<ds:datastoreItem xmlns:ds="http://schemas.openxmlformats.org/officeDocument/2006/customXml" ds:itemID="{0674252B-7E44-4801-9500-BAFF4FEC09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438a46-3f38-4a25-aefe-9146e8753f39"/>
    <ds:schemaRef ds:uri="04f1ed4b-b343-437c-ab17-ce54162242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76CA37A-D607-4A30-821E-AB99F725BFCE}">
  <ds:schemaRefs>
    <ds:schemaRef ds:uri="http://schemas.microsoft.com/sharepoint/v3/contenttype/forms"/>
  </ds:schemaRefs>
</ds:datastoreItem>
</file>

<file path=customXml/itemProps3.xml><?xml version="1.0" encoding="utf-8"?>
<ds:datastoreItem xmlns:ds="http://schemas.openxmlformats.org/officeDocument/2006/customXml" ds:itemID="{EBB4DF9F-9400-4F5C-B24F-4D3FEDA638E7}">
  <ds:schemaRefs>
    <ds:schemaRef ds:uri="http://schemas.microsoft.com/office/infopath/2007/PartnerControls"/>
    <ds:schemaRef ds:uri="http://purl.org/dc/dcmitype/"/>
    <ds:schemaRef ds:uri="http://schemas.microsoft.com/office/2006/documentManagement/types"/>
    <ds:schemaRef ds:uri="http://purl.org/dc/elements/1.1/"/>
    <ds:schemaRef ds:uri="http://schemas.openxmlformats.org/package/2006/metadata/core-properties"/>
    <ds:schemaRef ds:uri="http://purl.org/dc/terms/"/>
    <ds:schemaRef ds:uri="56438a46-3f38-4a25-aefe-9146e8753f39"/>
    <ds:schemaRef ds:uri="04f1ed4b-b343-437c-ab17-ce541622426b"/>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15204</TotalTime>
  <Words>746</Words>
  <Application>Microsoft Office PowerPoint</Application>
  <PresentationFormat>Widescreen</PresentationFormat>
  <Paragraphs>101</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맑은 고딕</vt:lpstr>
      <vt:lpstr>Arial</vt:lpstr>
      <vt:lpstr>Calibri</vt:lpstr>
      <vt:lpstr>Wingdings</vt:lpstr>
      <vt:lpstr>DRAFT JBF PPT  Sep'21</vt:lpstr>
      <vt:lpstr>PowerPoint Presentation</vt:lpstr>
      <vt:lpstr>PowerPoint Presentation</vt:lpstr>
      <vt:lpstr>Slide 1: The Problem</vt:lpstr>
      <vt:lpstr>  </vt:lpstr>
      <vt:lpstr>  </vt:lpstr>
      <vt:lpstr>Slide 4: How do you make money?</vt:lpstr>
      <vt:lpstr>  </vt:lpstr>
      <vt:lpstr>Slide 6: Customer Unit Economics</vt:lpstr>
      <vt:lpstr>  </vt:lpstr>
      <vt:lpstr>  </vt:lpstr>
      <vt:lpstr>Slide 9: Key Milestones / Business Plan</vt:lpstr>
      <vt:lpstr>Slide 10: Team</vt:lpstr>
      <vt:lpstr>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Krishna</dc:creator>
  <cp:lastModifiedBy>Bharat Kumar</cp:lastModifiedBy>
  <cp:revision>1465</cp:revision>
  <cp:lastPrinted>2022-05-15T11:45:30Z</cp:lastPrinted>
  <dcterms:created xsi:type="dcterms:W3CDTF">2020-09-11T13:15:57Z</dcterms:created>
  <dcterms:modified xsi:type="dcterms:W3CDTF">2024-11-07T05:33:37Z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261111</vt:lpwstr>
  </property>
  <property fmtid="{D5CDD505-2E9C-101B-9397-08002B2CF9AE}" pid="3" name="NXPowerLiteSettings">
    <vt:lpwstr>C7000400038000</vt:lpwstr>
  </property>
  <property fmtid="{D5CDD505-2E9C-101B-9397-08002B2CF9AE}" pid="4" name="NXPowerLiteVersion">
    <vt:lpwstr>S9.0.3</vt:lpwstr>
  </property>
  <property fmtid="{D5CDD505-2E9C-101B-9397-08002B2CF9AE}" pid="5" name="ClassificationId_FS">
    <vt:lpwstr>5</vt:lpwstr>
  </property>
  <property fmtid="{D5CDD505-2E9C-101B-9397-08002B2CF9AE}" pid="6" name="Classification_FS">
    <vt:lpwstr>Public</vt:lpwstr>
  </property>
  <property fmtid="{D5CDD505-2E9C-101B-9397-08002B2CF9AE}" pid="7" name="PolicyServerId_FS">
    <vt:lpwstr>Jubilant Production PolicyServer</vt:lpwstr>
  </property>
  <property fmtid="{D5CDD505-2E9C-101B-9397-08002B2CF9AE}" pid="8" name="ContentTypeId">
    <vt:lpwstr>0x0101007B353CA2AF15E248943F7978900606C1</vt:lpwstr>
  </property>
</Properties>
</file>